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89" r:id="rId4"/>
    <p:sldId id="271" r:id="rId5"/>
    <p:sldId id="292" r:id="rId6"/>
    <p:sldId id="295" r:id="rId7"/>
    <p:sldId id="308" r:id="rId8"/>
    <p:sldId id="300" r:id="rId9"/>
    <p:sldId id="311" r:id="rId10"/>
    <p:sldId id="303" r:id="rId11"/>
    <p:sldId id="304" r:id="rId12"/>
    <p:sldId id="298" r:id="rId13"/>
    <p:sldId id="301" r:id="rId14"/>
    <p:sldId id="312" r:id="rId15"/>
    <p:sldId id="310" r:id="rId16"/>
    <p:sldId id="279" r:id="rId17"/>
    <p:sldId id="280" r:id="rId18"/>
    <p:sldId id="281" r:id="rId19"/>
    <p:sldId id="28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293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D8F48AC9-947C-4824-BAED-375184320BED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DCC40639-D9DD-457F-9D1A-CD864CFB9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7255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40639-D9DD-457F-9D1A-CD864CFB9B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801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40639-D9DD-457F-9D1A-CD864CFB9B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688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92BDA-3955-4BC0-3DD5-F48299961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538B0C-3F23-4010-25E8-D942434AC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295B97-A1A7-F694-AA56-64851D606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8CF3A-568C-4994-B0F0-14C20B748A78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DF670A-3577-79B9-246C-25F03BF99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363881-BE7D-5950-4AE0-4944C58D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3C056-04E2-460C-8E93-4E83DAAFEF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39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DB1EA-54FB-59AC-6C66-19C38E40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0008EB-4239-B614-E747-E2CA3F47B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F5AEA7-A032-6D3B-9FDE-8DAA3ED08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45FF8-2A72-4A04-8060-285D46632294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68FD39-A8B3-8799-40B2-26DB4854E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ACD04-3BE1-26AF-7FD9-C183D2326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3C056-04E2-460C-8E93-4E83DAAFEF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625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143031-6404-BD23-E1E7-A623556948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48304B-4299-CCC8-2746-FA6B9B74C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BA8261-C533-D654-23B3-6E54EBF7F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EEC8-2DB0-411F-9D35-92DC0355FC55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1D266-8544-91E9-47D4-19EC7DD4F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1B84B3-8974-A591-2E7C-8DE0B2A9D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3C056-04E2-460C-8E93-4E83DAAFEF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2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0439A-99B6-B7AB-0F03-E2E38C630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093" y="446119"/>
            <a:ext cx="10113815" cy="587969"/>
          </a:xfrm>
        </p:spPr>
        <p:txBody>
          <a:bodyPr>
            <a:normAutofit/>
          </a:bodyPr>
          <a:lstStyle>
            <a:lvl1pPr>
              <a:defRPr sz="34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62377-3E1D-BB1B-E3AD-5E7ACF6FE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36" y="1560945"/>
            <a:ext cx="11397672" cy="516053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E61798-6008-0869-10EE-00818B89D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A3EAB-5795-4111-8628-2D260A599B16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4A2BA-D070-72C7-8B57-CCBD16740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B321B7-2698-0051-03FB-0490B9CA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3C056-04E2-460C-8E93-4E83DAAFEF4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2C2CB4-AF04-8F4F-EE64-B41F3155938C}"/>
              </a:ext>
            </a:extLst>
          </p:cNvPr>
          <p:cNvSpPr/>
          <p:nvPr userDrawn="1"/>
        </p:nvSpPr>
        <p:spPr>
          <a:xfrm>
            <a:off x="277090" y="1162862"/>
            <a:ext cx="11277599" cy="457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67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16B63-4758-AE3F-C221-09222F1D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330D39-FD12-EC91-E413-394B65B4F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FF31F2-DA6F-DDB1-6A73-03CB8F032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33D36-1A72-48FC-95DA-38EAE41AF1B0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8A21FF-678F-4845-28B2-558E4172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C6FFE0-C9BD-154B-6051-2029D09E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3C056-04E2-460C-8E93-4E83DAAFEF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94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99552-292D-0775-8B69-EF32AADDE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5DA648-1209-C538-6450-066A04345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FF808B-85BB-4FFA-4396-CFC0461B0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B727B6-EAD9-7EDD-2691-1EA2AD222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02897-534F-42D1-9873-83671CBFDEB0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93009E-22C4-2CA8-C4CB-ACB94E60C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E57D01-5BB8-4E06-4D0C-0B1CD6003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3C056-04E2-460C-8E93-4E83DAAFEF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67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E818D-1735-1698-D998-812B5103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80321A-CB76-1B4C-64DC-5B52FDD6B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6FDC6A-282D-D166-BD74-C73ACC5EB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1ABA5E-02FF-C998-6E63-4DDA6515B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8343EC-4AE6-C1A8-30F8-72E213B36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85ADE4-A391-10E0-8A59-D3635BC4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CF0C-CCF9-4601-BF6B-D69E8B50CED2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66628AA-33F8-69B6-A223-EC0C56DD5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0DAE88-A460-7AFA-5349-99D3C71C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3C056-04E2-460C-8E93-4E83DAAFEF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20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E603F-B3C7-B5B4-3686-66778D35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8645CA-B6BA-D20E-83B3-94DE5E8A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37D3-0DE8-4B9A-9577-0ECF915F38C7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A5E7B9-A695-A600-82B1-05FE6A1D3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6A1E31-BBF8-A5F2-AA1A-A64B50AE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3C056-04E2-460C-8E93-4E83DAAFEF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71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9322B9-6F83-07FE-B0B1-E1CC09B09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43224-DE07-4EC5-9898-4691040AE7E2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6A09BD-92B9-30CD-AC7B-198D9A172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DD534B-918C-E4EB-E1E8-70D95C56A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3C056-04E2-460C-8E93-4E83DAAFEF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844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9AA4E-1587-5952-CDD2-B571C42F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EA616-0AAD-A4AB-6F16-E341B85B0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9C6554-5018-C8EA-4D27-1A42F13AE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A34A68-08DB-7575-5EB1-056A569A7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CAA4-FA0B-473B-A889-BF1DF7030AB7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471D8-E8FC-90DB-676E-DC6B36C5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B4E91F-720E-0B8C-0057-090710234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3C056-04E2-460C-8E93-4E83DAAFEF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48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DD341-6CF1-1315-1D3C-3170D9C0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6A44E7-7C52-CD83-7458-AF8972BF32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FD9A16-DBC8-161A-3454-D13178BE8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F2E23B-7D8E-9B7D-338F-20708ED5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0D52E-29DC-4B79-9763-3D2B47C59D88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1E61C8-0C64-CF0F-B207-4C98D0350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98A8F9-3D9A-8435-3850-9DEB76C68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3C056-04E2-460C-8E93-4E83DAAFEF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99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4703C9-150F-81C2-010A-07DFB83A2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FC36C0-6C04-878E-58F8-BA6EA452E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739657-9261-2709-5174-E4FE56B395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6711E4-EE7F-43E2-9891-836E59014618}" type="datetime1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465D18-AA36-3460-59AD-92726B960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942E6F-6AFF-4975-F012-2270AD385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63C056-04E2-460C-8E93-4E83DAAFEF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57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12A2C-D0BE-CFC6-677E-7A73E442A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3" y="608428"/>
            <a:ext cx="9917722" cy="1855768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4800" b="1" dirty="0"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PID </a:t>
            </a:r>
            <a:r>
              <a:rPr lang="ko-KR" altLang="en-US" sz="4800" b="1" dirty="0">
                <a:solidFill>
                  <a:schemeClr val="bg2">
                    <a:lumMod val="1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제어를 이용한 자율주행 로봇의 경로 추적 및 군집주행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42C92C-C90A-765C-2833-42D88642A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3" y="2690451"/>
            <a:ext cx="10727152" cy="646331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Path Tracking and Platooning of Autonomous Driving Robots Using PID Control 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4ABB60-E0B4-69DB-A43B-BD3DAD5FF3C6}"/>
              </a:ext>
            </a:extLst>
          </p:cNvPr>
          <p:cNvSpPr/>
          <p:nvPr/>
        </p:nvSpPr>
        <p:spPr>
          <a:xfrm>
            <a:off x="375138" y="562708"/>
            <a:ext cx="11277599" cy="457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023BF-576E-6093-63C8-629014741B56}"/>
              </a:ext>
            </a:extLst>
          </p:cNvPr>
          <p:cNvSpPr txBox="1"/>
          <p:nvPr/>
        </p:nvSpPr>
        <p:spPr>
          <a:xfrm>
            <a:off x="-497057" y="5656001"/>
            <a:ext cx="659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           </a:t>
            </a:r>
            <a:r>
              <a:rPr lang="ko-KR" altLang="en-US" sz="1700" b="1" u="sng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김서연</a:t>
            </a:r>
            <a:r>
              <a:rPr lang="en-US" altLang="ko-KR" sz="17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7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정현서</a:t>
            </a:r>
            <a:r>
              <a:rPr lang="en-US" altLang="ko-KR" sz="17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7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정은주</a:t>
            </a:r>
            <a:r>
              <a:rPr lang="en-US" altLang="ko-KR" sz="17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,</a:t>
            </a:r>
            <a:r>
              <a:rPr lang="ko-KR" altLang="en-US" sz="17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김은경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83F91E-1EFD-352C-5DCB-2CD22DC0C1CB}"/>
              </a:ext>
            </a:extLst>
          </p:cNvPr>
          <p:cNvSpPr/>
          <p:nvPr/>
        </p:nvSpPr>
        <p:spPr>
          <a:xfrm>
            <a:off x="0" y="6339840"/>
            <a:ext cx="12192000" cy="5181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3D45AF56-5640-EECA-6AB7-C461367DAF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137" y="5170589"/>
            <a:ext cx="1084863" cy="1124703"/>
          </a:xfrm>
          <a:prstGeom prst="rect">
            <a:avLst/>
          </a:prstGeom>
        </p:spPr>
      </p:pic>
      <p:pic>
        <p:nvPicPr>
          <p:cNvPr id="9" name="그림 8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1FDA7CFE-D13D-219C-7D8D-642C4C3DE0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9" y="5093294"/>
            <a:ext cx="2254272" cy="518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F8CCC-4364-2346-2FD5-460C86B888AB}"/>
              </a:ext>
            </a:extLst>
          </p:cNvPr>
          <p:cNvSpPr txBox="1"/>
          <p:nvPr/>
        </p:nvSpPr>
        <p:spPr>
          <a:xfrm>
            <a:off x="375138" y="177603"/>
            <a:ext cx="8095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27, September 2024 </a:t>
            </a:r>
            <a:r>
              <a:rPr lang="ko-KR" altLang="en-US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제 </a:t>
            </a:r>
            <a:r>
              <a:rPr lang="en-US" altLang="ko-KR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5</a:t>
            </a:r>
            <a:r>
              <a:rPr lang="ko-KR" altLang="en-US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회 한국인공지능학술대회</a:t>
            </a:r>
          </a:p>
        </p:txBody>
      </p:sp>
    </p:spTree>
    <p:extLst>
      <p:ext uri="{BB962C8B-B14F-4D97-AF65-F5344CB8AC3E}">
        <p14:creationId xmlns:p14="http://schemas.microsoft.com/office/powerpoint/2010/main" val="3665770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22CD8-116A-B1CB-2F5C-491372D2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설계</a:t>
            </a:r>
            <a:r>
              <a:rPr lang="en-US" altLang="ko-KR" dirty="0"/>
              <a:t>_</a:t>
            </a:r>
            <a:r>
              <a:rPr lang="ko-KR" altLang="en-US" dirty="0" err="1"/>
              <a:t>조향제어알고리즘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FB68BBE-28F4-DE75-62CA-7FBED409E3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236" y="1810110"/>
                <a:ext cx="11397672" cy="4546240"/>
              </a:xfrm>
            </p:spPr>
            <p:txBody>
              <a:bodyPr/>
              <a:lstStyle/>
              <a:p>
                <a:r>
                  <a:rPr lang="ko-KR" altLang="en-US" sz="2300" dirty="0" err="1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조향</a:t>
                </a:r>
                <a:r>
                  <a:rPr lang="ko-KR" altLang="en-US" sz="23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제어 알고리즘 순서</a:t>
                </a:r>
                <a:endParaRPr lang="en-US" altLang="ko-KR" sz="23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altLang="ko-KR" sz="21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1.  </a:t>
                </a:r>
                <a:r>
                  <a:rPr lang="ko-KR" altLang="en-US" sz="2100" dirty="0" err="1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오차값</a:t>
                </a:r>
                <a:r>
                  <a:rPr lang="ko-KR" altLang="en-US" sz="21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계산</a:t>
                </a:r>
                <a:endParaRPr lang="en-US" altLang="ko-KR" sz="21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9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8</a:t>
                </a:r>
                <a:r>
                  <a:rPr lang="ko-KR" altLang="en-US" sz="19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개 센서 중 왼쪽</a:t>
                </a:r>
                <a:r>
                  <a:rPr lang="en-US" altLang="ko-KR" sz="19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,</a:t>
                </a:r>
                <a:r>
                  <a:rPr lang="ko-KR" altLang="en-US" sz="19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중앙</a:t>
                </a:r>
                <a:r>
                  <a:rPr lang="en-US" altLang="ko-KR" sz="19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,</a:t>
                </a:r>
                <a:r>
                  <a:rPr lang="ko-KR" altLang="en-US" sz="19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오른쪽 </a:t>
                </a:r>
                <a:r>
                  <a:rPr lang="en-US" altLang="ko-KR" sz="19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2</a:t>
                </a:r>
                <a:r>
                  <a:rPr lang="ko-KR" altLang="en-US" sz="19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개씩 평균을 이용해 </a:t>
                </a:r>
                <a:r>
                  <a:rPr lang="en-US" altLang="ko-KR" sz="19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3</a:t>
                </a:r>
                <a:r>
                  <a:rPr lang="ko-KR" altLang="en-US" sz="19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개의 </a:t>
                </a:r>
                <a:r>
                  <a:rPr lang="ko-KR" altLang="en-US" sz="1900" dirty="0" err="1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오차값을</a:t>
                </a:r>
                <a:r>
                  <a:rPr lang="ko-KR" altLang="en-US" sz="19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 계산</a:t>
                </a:r>
                <a:endParaRPr lang="en-US" altLang="ko-KR" sz="19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Error1 = </a:t>
                </a:r>
                <a:r>
                  <a:rPr lang="en-US" altLang="ko-KR" sz="2000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나눔스퀘어 네오 Regular" panose="00000500000000000000" pitchFamily="2" charset="-127"/>
                  </a:rPr>
                  <a:t>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–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나눔스퀘어 네오 Regular" panose="00000500000000000000" pitchFamily="2" charset="-127"/>
                  </a:rPr>
                  <a:t>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ko-KR" sz="2000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sensorvalue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[0]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나눔스퀘어 네오 Regular" panose="00000500000000000000" pitchFamily="2" charset="-127"/>
                  </a:rPr>
                  <a:t>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나눔스퀘어 네오 Regular" panose="00000500000000000000" pitchFamily="2" charset="-127"/>
                  </a:rPr>
                  <a:t> </a:t>
                </a:r>
                <a:r>
                  <a:rPr lang="en-US" altLang="ko-KR" sz="2000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sensorvalue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[1])/2</a:t>
                </a:r>
              </a:p>
              <a:p>
                <a:pPr marL="0" indent="0">
                  <a:buNone/>
                </a:pPr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ko-KR" sz="2100" dirty="0">
                    <a:solidFill>
                      <a:schemeClr val="tx1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2.</a:t>
                </a:r>
                <a:r>
                  <a:rPr lang="ko-KR" altLang="en-US" sz="2100" b="1" dirty="0">
                    <a:solidFill>
                      <a:schemeClr val="tx1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 </a:t>
                </a:r>
                <a:r>
                  <a:rPr lang="ko-KR" altLang="en-US" sz="2100" b="1" dirty="0" err="1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조작량</a:t>
                </a:r>
                <a:r>
                  <a:rPr lang="ko-KR" altLang="en-US" sz="2100" b="1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 결정</a:t>
                </a:r>
                <a:endParaRPr lang="en-US" altLang="ko-KR" sz="2100" b="1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pPr marL="0" indent="0">
                  <a:buNone/>
                </a:pPr>
                <a:r>
                  <a:rPr lang="ko-KR" altLang="en-US" sz="19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계산된 </a:t>
                </a:r>
                <a:r>
                  <a:rPr lang="ko-KR" altLang="en-US" sz="1900" dirty="0" err="1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오차값을</a:t>
                </a:r>
                <a:r>
                  <a:rPr lang="ko-KR" altLang="en-US" sz="19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 </a:t>
                </a:r>
                <a:r>
                  <a:rPr lang="en-US" altLang="ko-KR" sz="19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PID</a:t>
                </a:r>
                <a:r>
                  <a:rPr lang="ko-KR" altLang="en-US" sz="19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제어식에 적용하여 </a:t>
                </a:r>
                <a:r>
                  <a:rPr lang="en-US" altLang="ko-KR" sz="19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3</a:t>
                </a:r>
                <a:r>
                  <a:rPr lang="ko-KR" altLang="en-US" sz="19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가지 </a:t>
                </a:r>
                <a:r>
                  <a:rPr lang="ko-KR" altLang="en-US" sz="1900" dirty="0" err="1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조작량을</a:t>
                </a:r>
                <a:r>
                  <a:rPr lang="ko-KR" altLang="en-US" sz="1900" dirty="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 생성</a:t>
                </a:r>
                <a:endParaRPr lang="en-US" altLang="ko-KR" sz="19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9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조작량</a:t>
                </a:r>
                <a:r>
                  <a:rPr kumimoji="0" lang="ko-KR" altLang="en-US" sz="19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  </a:t>
                </a:r>
                <a:r>
                  <a:rPr kumimoji="0" lang="en-US" altLang="ko-KR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=</a:t>
                </a:r>
                <a:r>
                  <a:rPr kumimoji="0" lang="en-US" altLang="ko-KR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0" lang="en-US" altLang="ko-K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0" lang="en-US" altLang="ko-K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ko-KR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kumimoji="0" lang="en-US" altLang="ko-K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𝑑𝑒</m:t>
                        </m:r>
                      </m:num>
                      <m:den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ko-KR" altLang="en-US" sz="2000" b="1" dirty="0"/>
              </a:p>
              <a:p>
                <a:pPr marL="0" indent="0">
                  <a:buNone/>
                </a:pPr>
                <a:endParaRPr lang="en-US" altLang="ko-KR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FB68BBE-28F4-DE75-62CA-7FBED409E3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236" y="1810110"/>
                <a:ext cx="11397672" cy="4546240"/>
              </a:xfrm>
              <a:blipFill>
                <a:blip r:embed="rId2"/>
                <a:stretch>
                  <a:fillRect l="-642" t="-18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D9184C4-7D97-43E3-93D1-BD9A9EF73443}"/>
              </a:ext>
            </a:extLst>
          </p:cNvPr>
          <p:cNvSpPr/>
          <p:nvPr/>
        </p:nvSpPr>
        <p:spPr>
          <a:xfrm>
            <a:off x="517236" y="446119"/>
            <a:ext cx="1142957" cy="58796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Part2</a:t>
            </a:r>
            <a:endParaRPr lang="ko-KR" altLang="en-US" sz="2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7FB2E0-FF0A-4582-24BB-4AD370F6E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310" y="2679606"/>
            <a:ext cx="3191775" cy="127981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D8C55D2-2D88-8F96-27FD-B9DFEA012155}"/>
              </a:ext>
            </a:extLst>
          </p:cNvPr>
          <p:cNvSpPr/>
          <p:nvPr/>
        </p:nvSpPr>
        <p:spPr>
          <a:xfrm>
            <a:off x="8386311" y="4828916"/>
            <a:ext cx="3191775" cy="1279814"/>
          </a:xfrm>
          <a:prstGeom prst="rect">
            <a:avLst/>
          </a:pr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자율주행 로봇의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PID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제어 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최적화는 수동 튜닝 이용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931760D6-858C-258A-0D93-E7B0486D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708" y="6356350"/>
            <a:ext cx="2743200" cy="365125"/>
          </a:xfrm>
        </p:spPr>
        <p:txBody>
          <a:bodyPr/>
          <a:lstStyle/>
          <a:p>
            <a:fld id="{B763C056-04E2-460C-8E93-4E83DAAFEF40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689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51FF0E8-96ED-DDE2-3781-164019346A8E}"/>
              </a:ext>
            </a:extLst>
          </p:cNvPr>
          <p:cNvSpPr/>
          <p:nvPr/>
        </p:nvSpPr>
        <p:spPr>
          <a:xfrm>
            <a:off x="578597" y="4141210"/>
            <a:ext cx="4868496" cy="704675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699BBE-E578-7BB5-71F4-AE5AE609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실험 설계</a:t>
            </a:r>
            <a:r>
              <a:rPr lang="en-US" altLang="ko-KR" dirty="0"/>
              <a:t>_</a:t>
            </a:r>
            <a:r>
              <a:rPr lang="ko-KR" altLang="en-US" dirty="0" err="1"/>
              <a:t>조향제어알고리즘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3DAE08-4C4E-25DA-C5E6-5E83AA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708" y="6356350"/>
            <a:ext cx="2743200" cy="365125"/>
          </a:xfrm>
        </p:spPr>
        <p:txBody>
          <a:bodyPr/>
          <a:lstStyle/>
          <a:p>
            <a:fld id="{B763C056-04E2-460C-8E93-4E83DAAFEF4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8B0AF97-9C72-713E-07F6-835B5C8E0AA0}"/>
              </a:ext>
            </a:extLst>
          </p:cNvPr>
          <p:cNvSpPr/>
          <p:nvPr/>
        </p:nvSpPr>
        <p:spPr>
          <a:xfrm>
            <a:off x="517236" y="446119"/>
            <a:ext cx="1142957" cy="58796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Part2</a:t>
            </a:r>
            <a:endParaRPr lang="ko-KR" altLang="en-US" sz="2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C78C29-F249-AF07-0292-FCB7546C58E5}"/>
              </a:ext>
            </a:extLst>
          </p:cNvPr>
          <p:cNvSpPr txBox="1"/>
          <p:nvPr/>
        </p:nvSpPr>
        <p:spPr>
          <a:xfrm>
            <a:off x="7118756" y="4051855"/>
            <a:ext cx="4857513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현재 값과 목표 값을 비교해서, 차이가 많이 나면 강하게, 차이가 적게 나면 약하게 조절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0CBA5C-3033-6991-BB19-567FF5A4C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6" y="2272818"/>
            <a:ext cx="6410379" cy="32293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F911F7-FC4F-4160-6F3B-7D3605C4ED94}"/>
              </a:ext>
            </a:extLst>
          </p:cNvPr>
          <p:cNvSpPr txBox="1"/>
          <p:nvPr/>
        </p:nvSpPr>
        <p:spPr>
          <a:xfrm>
            <a:off x="7118756" y="2444714"/>
            <a:ext cx="4796152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</a:t>
            </a:r>
            <a:r>
              <a:rPr lang="ko-KR" altLang="en-US" sz="1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번</a:t>
            </a:r>
            <a:r>
              <a:rPr lang="en-US" altLang="ko-KR" sz="1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,3</a:t>
            </a:r>
            <a:r>
              <a:rPr lang="ko-KR" altLang="en-US" sz="1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번</a:t>
            </a:r>
            <a:r>
              <a:rPr lang="en-US" altLang="ko-KR" sz="1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,4</a:t>
            </a:r>
            <a:r>
              <a:rPr lang="ko-KR" altLang="en-US" sz="1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번</a:t>
            </a:r>
            <a:r>
              <a:rPr lang="en-US" altLang="ko-KR" sz="1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,7</a:t>
            </a:r>
            <a:r>
              <a:rPr lang="ko-KR" altLang="en-US" sz="1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번 센서의 측정 값에 따라 적절한 기준을 설정하고 생성된 </a:t>
            </a:r>
            <a:r>
              <a:rPr lang="ko-KR" altLang="en-US" sz="18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조작량을</a:t>
            </a:r>
            <a:r>
              <a:rPr lang="ko-KR" altLang="en-US" sz="1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 통해 로봇의 움직임을 세세하게 제어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136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99BBE-E578-7BB5-71F4-AE5AE609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실험 설계</a:t>
            </a:r>
            <a:r>
              <a:rPr lang="en-US" altLang="ko-KR" dirty="0"/>
              <a:t>_</a:t>
            </a:r>
            <a:r>
              <a:rPr lang="ko-KR" altLang="en-US" dirty="0"/>
              <a:t>군집주행알고리즘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3DAE08-4C4E-25DA-C5E6-5E83AA0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708" y="6356350"/>
            <a:ext cx="2743200" cy="365125"/>
          </a:xfrm>
        </p:spPr>
        <p:txBody>
          <a:bodyPr/>
          <a:lstStyle/>
          <a:p>
            <a:fld id="{B763C056-04E2-460C-8E93-4E83DAAFEF4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8B0AF97-9C72-713E-07F6-835B5C8E0AA0}"/>
              </a:ext>
            </a:extLst>
          </p:cNvPr>
          <p:cNvSpPr/>
          <p:nvPr/>
        </p:nvSpPr>
        <p:spPr>
          <a:xfrm>
            <a:off x="517236" y="446119"/>
            <a:ext cx="1142957" cy="58796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Part2</a:t>
            </a:r>
            <a:endParaRPr lang="ko-KR" altLang="en-US" sz="2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92BB9-D65A-94AB-384E-9307EC0DA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63" y="2208483"/>
            <a:ext cx="6092202" cy="3087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780BC0-1E8F-A867-26D2-9F440496AAF8}"/>
              </a:ext>
            </a:extLst>
          </p:cNvPr>
          <p:cNvSpPr txBox="1"/>
          <p:nvPr/>
        </p:nvSpPr>
        <p:spPr>
          <a:xfrm>
            <a:off x="6940116" y="3105977"/>
            <a:ext cx="4463183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초음파 센서로 로봇 간 거리를 실시간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으로</a:t>
            </a:r>
            <a:r>
              <a:rPr lang="ko-KR" altLang="en-US" sz="1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en-US" altLang="ko-KR" sz="18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측정하고 거리를 유지하며 군집주행 가능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8100B72-FF2B-DB53-6BD8-31CC372E5AC4}"/>
              </a:ext>
            </a:extLst>
          </p:cNvPr>
          <p:cNvSpPr txBox="1">
            <a:spLocks/>
          </p:cNvSpPr>
          <p:nvPr/>
        </p:nvSpPr>
        <p:spPr>
          <a:xfrm>
            <a:off x="517236" y="1810110"/>
            <a:ext cx="11397672" cy="1295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408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A8A67-FD8D-A505-C9E5-F953FE9B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BB0AB1-E47B-1536-B93D-BD228B47C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실험로봇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6B49CE9-F407-0CE4-7995-3A90B5420AD4}"/>
              </a:ext>
            </a:extLst>
          </p:cNvPr>
          <p:cNvSpPr/>
          <p:nvPr/>
        </p:nvSpPr>
        <p:spPr>
          <a:xfrm>
            <a:off x="517236" y="446119"/>
            <a:ext cx="1142957" cy="58796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Part2</a:t>
            </a:r>
            <a:endParaRPr lang="ko-KR" altLang="en-US" sz="2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E407611-AD14-481D-AD92-1A1FCCE70A29}"/>
              </a:ext>
            </a:extLst>
          </p:cNvPr>
          <p:cNvGrpSpPr/>
          <p:nvPr/>
        </p:nvGrpSpPr>
        <p:grpSpPr>
          <a:xfrm>
            <a:off x="1596000" y="2193589"/>
            <a:ext cx="9000000" cy="2735110"/>
            <a:chOff x="1444348" y="2153460"/>
            <a:chExt cx="9000000" cy="273511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2CAAE1F-FB74-DBC3-E5E8-AB5668105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31" t="1796" r="14747" b="16814"/>
            <a:stretch/>
          </p:blipFill>
          <p:spPr bwMode="auto">
            <a:xfrm>
              <a:off x="1444348" y="2153460"/>
              <a:ext cx="1800000" cy="27351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DA2167A-4782-8198-044B-4D72AF0B2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4348" y="2192788"/>
              <a:ext cx="1800000" cy="269578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9C518BD-8695-FC97-A3E8-EF9C25813A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69" t="6327" r="9034" b="3391"/>
            <a:stretch/>
          </p:blipFill>
          <p:spPr bwMode="auto">
            <a:xfrm>
              <a:off x="6844348" y="2157792"/>
              <a:ext cx="1800000" cy="27264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7DE4310-C1EA-B471-F954-9D218F7D9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4348" y="2167695"/>
              <a:ext cx="1800000" cy="271358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FFCB84D-0CB7-BA21-13BA-BF56951F4109}"/>
              </a:ext>
            </a:extLst>
          </p:cNvPr>
          <p:cNvSpPr txBox="1"/>
          <p:nvPr/>
        </p:nvSpPr>
        <p:spPr>
          <a:xfrm>
            <a:off x="348699" y="4960731"/>
            <a:ext cx="609460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7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선행로봇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3B9A2D-D23B-B691-F092-F2C5B25D7D29}"/>
              </a:ext>
            </a:extLst>
          </p:cNvPr>
          <p:cNvSpPr txBox="1"/>
          <p:nvPr/>
        </p:nvSpPr>
        <p:spPr>
          <a:xfrm>
            <a:off x="5796670" y="4953441"/>
            <a:ext cx="609460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7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후행로봇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57CA70-AEA0-2E31-26EE-0DF14841BD5F}"/>
              </a:ext>
            </a:extLst>
          </p:cNvPr>
          <p:cNvSpPr txBox="1"/>
          <p:nvPr/>
        </p:nvSpPr>
        <p:spPr>
          <a:xfrm>
            <a:off x="2145834" y="5778014"/>
            <a:ext cx="7900332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후행 로봇은 선행 로봇과의 거리를 측정하기 위해 초음파 센서를 앞쪽에 장착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EE137B6-5679-9610-ABF2-B4A7B092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708" y="6356350"/>
            <a:ext cx="2743200" cy="365125"/>
          </a:xfrm>
        </p:spPr>
        <p:txBody>
          <a:bodyPr/>
          <a:lstStyle/>
          <a:p>
            <a:fld id="{B763C056-04E2-460C-8E93-4E83DAAFEF40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149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AD8E0-10A5-83D5-A58F-F959D1B93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58BB84-ABDE-8C4F-C308-F46D57206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36" y="1560945"/>
            <a:ext cx="6001010" cy="5160530"/>
          </a:xfrm>
        </p:spPr>
        <p:txBody>
          <a:bodyPr>
            <a:normAutofit/>
          </a:bodyPr>
          <a:lstStyle/>
          <a:p>
            <a:r>
              <a:rPr lang="ko-KR" altLang="en-US" sz="2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실험트랙                                                                        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7CAE8E2-FB37-1FCE-1D7A-4D1F03B15907}"/>
              </a:ext>
            </a:extLst>
          </p:cNvPr>
          <p:cNvSpPr/>
          <p:nvPr/>
        </p:nvSpPr>
        <p:spPr>
          <a:xfrm>
            <a:off x="517236" y="446119"/>
            <a:ext cx="1142957" cy="58796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Part2</a:t>
            </a:r>
            <a:endParaRPr lang="ko-KR" altLang="en-US" sz="2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85A0BDC-29EF-A6A5-C538-2B11D07973A6}"/>
              </a:ext>
            </a:extLst>
          </p:cNvPr>
          <p:cNvSpPr txBox="1">
            <a:spLocks/>
          </p:cNvSpPr>
          <p:nvPr/>
        </p:nvSpPr>
        <p:spPr>
          <a:xfrm>
            <a:off x="6096000" y="1545353"/>
            <a:ext cx="5818908" cy="516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                                                                    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936CC4C5-5000-E9B7-5EAE-B1C52BCBF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708" y="6356350"/>
            <a:ext cx="2743200" cy="365125"/>
          </a:xfrm>
        </p:spPr>
        <p:txBody>
          <a:bodyPr/>
          <a:lstStyle/>
          <a:p>
            <a:fld id="{B763C056-04E2-460C-8E93-4E83DAAFEF40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8" name="그림 7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FA20E1CE-E1FD-BB38-E72C-7FBCD0F34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704" y="2104146"/>
            <a:ext cx="9186591" cy="4074128"/>
          </a:xfrm>
          <a:prstGeom prst="rect">
            <a:avLst/>
          </a:prstGeom>
        </p:spPr>
      </p:pic>
      <p:pic>
        <p:nvPicPr>
          <p:cNvPr id="24" name="그림 23" descr="오토마톤, 기계, 자동차 부품, 타이어이(가) 표시된 사진&#10;&#10;자동 생성된 설명">
            <a:extLst>
              <a:ext uri="{FF2B5EF4-FFF2-40B4-BE49-F238E27FC236}">
                <a16:creationId xmlns:a16="http://schemas.microsoft.com/office/drawing/2014/main" id="{78EA14E2-EB2B-C352-F63F-561825BBCA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01966">
            <a:off x="2426614" y="5001520"/>
            <a:ext cx="747275" cy="1223627"/>
          </a:xfrm>
          <a:prstGeom prst="rect">
            <a:avLst/>
          </a:prstGeom>
        </p:spPr>
      </p:pic>
      <p:pic>
        <p:nvPicPr>
          <p:cNvPr id="26" name="그림 25" descr="자동차 부품, 바퀴, 기계, 타이어이(가) 표시된 사진&#10;&#10;자동 생성된 설명">
            <a:extLst>
              <a:ext uri="{FF2B5EF4-FFF2-40B4-BE49-F238E27FC236}">
                <a16:creationId xmlns:a16="http://schemas.microsoft.com/office/drawing/2014/main" id="{AD3532DF-DAA9-CBC4-EAF3-ECDC17D389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28003">
            <a:off x="1704503" y="3892149"/>
            <a:ext cx="780307" cy="1261947"/>
          </a:xfrm>
          <a:prstGeom prst="rect">
            <a:avLst/>
          </a:prstGeom>
        </p:spPr>
      </p:pic>
      <p:pic>
        <p:nvPicPr>
          <p:cNvPr id="27" name="그림 26" descr="자동차 부품, 바퀴, 기계, 타이어이(가) 표시된 사진&#10;&#10;자동 생성된 설명">
            <a:extLst>
              <a:ext uri="{FF2B5EF4-FFF2-40B4-BE49-F238E27FC236}">
                <a16:creationId xmlns:a16="http://schemas.microsoft.com/office/drawing/2014/main" id="{5AF42147-0DA4-7788-BCBC-764945BE82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43109" y="2024980"/>
            <a:ext cx="817896" cy="1203951"/>
          </a:xfrm>
          <a:prstGeom prst="rect">
            <a:avLst/>
          </a:prstGeom>
        </p:spPr>
      </p:pic>
      <p:pic>
        <p:nvPicPr>
          <p:cNvPr id="28" name="그림 27" descr="오토마톤, 기계, 자동차 부품, 타이어이(가) 표시된 사진&#10;&#10;자동 생성된 설명">
            <a:extLst>
              <a:ext uri="{FF2B5EF4-FFF2-40B4-BE49-F238E27FC236}">
                <a16:creationId xmlns:a16="http://schemas.microsoft.com/office/drawing/2014/main" id="{15E94F57-BE7F-B4D2-B697-6139F11FEE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26614" y="1988222"/>
            <a:ext cx="747275" cy="122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0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1556 -0.002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3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1556 -0.0020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3" y="-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09F24-F2E4-D201-49C1-E914DE8BF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F92973-0222-A485-F912-FDED86722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신호등</a:t>
            </a:r>
            <a:endParaRPr lang="en-US" altLang="ko-KR" sz="2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신호등 인식을 위해 </a:t>
            </a:r>
            <a:r>
              <a:rPr lang="en-US" altLang="ko-KR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CNN</a:t>
            </a:r>
            <a:r>
              <a:rPr lang="en-US" altLang="ko-KR" sz="13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(Convolutional Neural Network)</a:t>
            </a:r>
            <a:r>
              <a:rPr lang="ko-KR" altLang="en-US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기반 이미지 모델 구축</a:t>
            </a:r>
            <a:endParaRPr lang="en-US" altLang="ko-KR" sz="19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0" indent="0">
              <a:buNone/>
            </a:pPr>
            <a:endParaRPr lang="en-US" altLang="ko-KR" sz="19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0" indent="0">
              <a:buNone/>
            </a:pPr>
            <a:r>
              <a:rPr lang="ko-KR" altLang="en-US" dirty="0"/>
              <a:t>            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                                      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4FDBA4-9697-598A-C225-63BD8710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3C056-04E2-460C-8E93-4E83DAAFEF40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1244E24-D768-818B-DC3D-AF5BE9247B50}"/>
              </a:ext>
            </a:extLst>
          </p:cNvPr>
          <p:cNvSpPr/>
          <p:nvPr/>
        </p:nvSpPr>
        <p:spPr>
          <a:xfrm>
            <a:off x="517236" y="446119"/>
            <a:ext cx="1142957" cy="58796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Part2</a:t>
            </a:r>
            <a:endParaRPr lang="ko-KR" altLang="en-US" sz="2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6AFD783-C0FA-9D81-5217-84E137D42CB7}"/>
              </a:ext>
            </a:extLst>
          </p:cNvPr>
          <p:cNvGrpSpPr/>
          <p:nvPr/>
        </p:nvGrpSpPr>
        <p:grpSpPr>
          <a:xfrm>
            <a:off x="8398802" y="1644835"/>
            <a:ext cx="3275962" cy="1137117"/>
            <a:chOff x="6593622" y="2372813"/>
            <a:chExt cx="4533494" cy="170294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4A815DF-AE3B-7436-DED6-924D901C8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3622" y="2372813"/>
              <a:ext cx="2269569" cy="170294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4ED60C9-CB6C-D3D9-6DCC-281F87A0B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3191" y="2372814"/>
              <a:ext cx="2263925" cy="1702948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C895009-22A0-B1AD-0F81-2CA5173CEB62}"/>
              </a:ext>
            </a:extLst>
          </p:cNvPr>
          <p:cNvGrpSpPr/>
          <p:nvPr/>
        </p:nvGrpSpPr>
        <p:grpSpPr>
          <a:xfrm>
            <a:off x="517236" y="3038745"/>
            <a:ext cx="3888717" cy="3500167"/>
            <a:chOff x="277092" y="3005189"/>
            <a:chExt cx="3888717" cy="3500167"/>
          </a:xfrm>
        </p:grpSpPr>
        <p:pic>
          <p:nvPicPr>
            <p:cNvPr id="10" name="그림 9" descr="운동기구, 실내, 텍스트, 사람이(가) 표시된 사진&#10;&#10;자동 생성된 설명">
              <a:extLst>
                <a:ext uri="{FF2B5EF4-FFF2-40B4-BE49-F238E27FC236}">
                  <a16:creationId xmlns:a16="http://schemas.microsoft.com/office/drawing/2014/main" id="{CADE2895-2643-DEAA-A4FA-E527E38F2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485" y="4171336"/>
              <a:ext cx="1845323" cy="1383992"/>
            </a:xfrm>
            <a:prstGeom prst="rect">
              <a:avLst/>
            </a:prstGeom>
          </p:spPr>
        </p:pic>
        <p:pic>
          <p:nvPicPr>
            <p:cNvPr id="12" name="그림 11" descr="기계, 실내, 벽, 장비이(가) 표시된 사진&#10;&#10;자동 생성된 설명">
              <a:extLst>
                <a:ext uri="{FF2B5EF4-FFF2-40B4-BE49-F238E27FC236}">
                  <a16:creationId xmlns:a16="http://schemas.microsoft.com/office/drawing/2014/main" id="{215F9886-8084-BADE-656B-1B1BEA201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486" y="3005190"/>
              <a:ext cx="1845323" cy="1383992"/>
            </a:xfrm>
            <a:prstGeom prst="rect">
              <a:avLst/>
            </a:prstGeom>
          </p:spPr>
        </p:pic>
        <p:pic>
          <p:nvPicPr>
            <p:cNvPr id="14" name="그림 13" descr="기계, 실내이(가) 표시된 사진&#10;&#10;자동 생성된 설명">
              <a:extLst>
                <a:ext uri="{FF2B5EF4-FFF2-40B4-BE49-F238E27FC236}">
                  <a16:creationId xmlns:a16="http://schemas.microsoft.com/office/drawing/2014/main" id="{FF22B734-0A24-9669-F98B-D7DE49189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092" y="3005189"/>
              <a:ext cx="1845324" cy="1383993"/>
            </a:xfrm>
            <a:prstGeom prst="rect">
              <a:avLst/>
            </a:prstGeom>
          </p:spPr>
        </p:pic>
        <p:pic>
          <p:nvPicPr>
            <p:cNvPr id="16" name="그림 15" descr="텍스트, 벽, 실내, 자동차이(가) 표시된 사진&#10;&#10;자동 생성된 설명">
              <a:extLst>
                <a:ext uri="{FF2B5EF4-FFF2-40B4-BE49-F238E27FC236}">
                  <a16:creationId xmlns:a16="http://schemas.microsoft.com/office/drawing/2014/main" id="{1F1E1AB5-5FAB-D1EC-D251-E6138A185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092" y="4171336"/>
              <a:ext cx="1845323" cy="138399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49AFFB-224F-6DF0-E323-15822D512DF0}"/>
                </a:ext>
              </a:extLst>
            </p:cNvPr>
            <p:cNvSpPr txBox="1"/>
            <p:nvPr/>
          </p:nvSpPr>
          <p:spPr>
            <a:xfrm>
              <a:off x="598056" y="5951358"/>
              <a:ext cx="34382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Train 1500                      Train 1500</a:t>
              </a:r>
            </a:p>
            <a:p>
              <a:r>
                <a:rPr lang="en-US" altLang="ko-KR" sz="15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 Test 224                         Test 224             </a:t>
              </a:r>
              <a:endParaRPr lang="ko-KR" altLang="en-US" sz="15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64CCB65-E0D5-D26C-CE68-A16E91A5ED24}"/>
              </a:ext>
            </a:extLst>
          </p:cNvPr>
          <p:cNvSpPr txBox="1"/>
          <p:nvPr/>
        </p:nvSpPr>
        <p:spPr>
          <a:xfrm>
            <a:off x="5591794" y="3943282"/>
            <a:ext cx="3841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모델</a:t>
            </a:r>
            <a:r>
              <a:rPr lang="en-US" altLang="ko-KR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정확도 </a:t>
            </a:r>
            <a:r>
              <a:rPr lang="en-US" altLang="ko-KR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95.96%</a:t>
            </a:r>
            <a:endParaRPr lang="ko-KR" altLang="en-US" sz="2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35953C97-A6F9-5988-FD16-4123AC1AB215}"/>
              </a:ext>
            </a:extLst>
          </p:cNvPr>
          <p:cNvSpPr/>
          <p:nvPr/>
        </p:nvSpPr>
        <p:spPr>
          <a:xfrm>
            <a:off x="4864079" y="4013686"/>
            <a:ext cx="655876" cy="41106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3FD13D-E3BF-759A-5EB2-420B842466E6}"/>
              </a:ext>
            </a:extLst>
          </p:cNvPr>
          <p:cNvSpPr txBox="1"/>
          <p:nvPr/>
        </p:nvSpPr>
        <p:spPr>
          <a:xfrm>
            <a:off x="1106920" y="5637653"/>
            <a:ext cx="110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네오 Bold" panose="020B0600000101010101" charset="-127"/>
                <a:ea typeface="나눔스퀘어 네오 Bold" panose="020B0600000101010101" charset="-127"/>
              </a:rPr>
              <a:t>RED</a:t>
            </a:r>
            <a:endParaRPr lang="ko-KR" altLang="en-US" b="1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8C9B1-CC29-6CD2-700B-A0BE701B1F4E}"/>
              </a:ext>
            </a:extLst>
          </p:cNvPr>
          <p:cNvSpPr txBox="1"/>
          <p:nvPr/>
        </p:nvSpPr>
        <p:spPr>
          <a:xfrm>
            <a:off x="3010503" y="5637653"/>
            <a:ext cx="110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 네오 Bold" panose="020B0600000101010101" charset="-127"/>
                <a:ea typeface="나눔스퀘어 네오 Bold" panose="020B0600000101010101" charset="-127"/>
              </a:rPr>
              <a:t>GREEN</a:t>
            </a:r>
            <a:endParaRPr lang="ko-KR" altLang="en-US" b="1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177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99BBE-E578-7BB5-71F4-AE5AE609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실험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FE296E-B150-E08D-211A-B0FE78BA1688}"/>
              </a:ext>
            </a:extLst>
          </p:cNvPr>
          <p:cNvSpPr txBox="1"/>
          <p:nvPr/>
        </p:nvSpPr>
        <p:spPr>
          <a:xfrm>
            <a:off x="517236" y="4921689"/>
            <a:ext cx="5487932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Error</a:t>
            </a:r>
            <a:r>
              <a:rPr lang="ko-KR" altLang="en-US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값이 급격히 변동하며 불안정한 주행                                            </a:t>
            </a:r>
            <a:endParaRPr lang="en-US" altLang="ko-KR" sz="19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로봇이 트랙을 이탈</a:t>
            </a:r>
            <a:endParaRPr lang="en-US" altLang="ko-KR" sz="19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직선</a:t>
            </a:r>
            <a:r>
              <a:rPr lang="en-US" altLang="ko-KR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코너 구간에서 흰색 선을 정확히 추적</a:t>
            </a:r>
            <a:r>
              <a:rPr lang="en-US" altLang="ko-KR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X</a:t>
            </a:r>
          </a:p>
          <a:p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D16F03C-290C-EF95-906B-2378825E5603}"/>
              </a:ext>
            </a:extLst>
          </p:cNvPr>
          <p:cNvCxnSpPr>
            <a:cxnSpLocks/>
          </p:cNvCxnSpPr>
          <p:nvPr/>
        </p:nvCxnSpPr>
        <p:spPr>
          <a:xfrm>
            <a:off x="6096000" y="1677797"/>
            <a:ext cx="0" cy="503453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DFC2E3-083E-DF4A-F575-159CC844F7D0}"/>
              </a:ext>
            </a:extLst>
          </p:cNvPr>
          <p:cNvSpPr txBox="1"/>
          <p:nvPr/>
        </p:nvSpPr>
        <p:spPr>
          <a:xfrm>
            <a:off x="6237443" y="4921689"/>
            <a:ext cx="5323145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Error</a:t>
            </a:r>
            <a:r>
              <a:rPr lang="ko-KR" altLang="en-US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값이 비교적 일정한 패턴 유지</a:t>
            </a:r>
            <a:endParaRPr lang="en-US" altLang="ko-KR" sz="19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직선 구간에서 안정적으로 흰색 선 </a:t>
            </a:r>
            <a:r>
              <a:rPr lang="ko-KR" altLang="en-US" sz="19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따라감</a:t>
            </a:r>
            <a:endParaRPr lang="en-US" altLang="ko-KR" sz="19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코너 구간에서도 빠르게 정상 궤도로 복귀</a:t>
            </a:r>
            <a:endParaRPr lang="en-US" altLang="ko-KR" sz="19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5B6452-8B60-524A-932C-22DF088D0084}"/>
              </a:ext>
            </a:extLst>
          </p:cNvPr>
          <p:cNvSpPr/>
          <p:nvPr/>
        </p:nvSpPr>
        <p:spPr>
          <a:xfrm>
            <a:off x="517236" y="446119"/>
            <a:ext cx="1152173" cy="58796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Part3</a:t>
            </a:r>
            <a:endParaRPr lang="ko-KR" altLang="en-US" sz="2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DDE82F-654E-28D8-B559-159C32D6BA1F}"/>
              </a:ext>
            </a:extLst>
          </p:cNvPr>
          <p:cNvSpPr/>
          <p:nvPr/>
        </p:nvSpPr>
        <p:spPr>
          <a:xfrm>
            <a:off x="2613583" y="1684710"/>
            <a:ext cx="1396351" cy="411062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PID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제어 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E573B28-AB76-1CEC-A218-453B15C9ED69}"/>
              </a:ext>
            </a:extLst>
          </p:cNvPr>
          <p:cNvSpPr/>
          <p:nvPr/>
        </p:nvSpPr>
        <p:spPr>
          <a:xfrm>
            <a:off x="8489498" y="1684741"/>
            <a:ext cx="1417900" cy="411062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PID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제어 후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DBA08FF7-36EB-9891-56A9-D765E9450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708" y="6356350"/>
            <a:ext cx="2743200" cy="365125"/>
          </a:xfrm>
        </p:spPr>
        <p:txBody>
          <a:bodyPr/>
          <a:lstStyle/>
          <a:p>
            <a:fld id="{B763C056-04E2-460C-8E93-4E83DAAFEF40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5313" y="2288236"/>
            <a:ext cx="5679551" cy="2501463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73210" y="2261998"/>
            <a:ext cx="5679558" cy="2501466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783A4284-B454-46f5-B8C8-42B5039CE256">
                <hp:hncPhoto xmlns:hp="http://schemas.haansoft.com/office/presentation/8.0" xmlns:dsp="http://schemas.microsoft.com/office/drawing/2008/diagram" xmlns:dgm="http://schemas.openxmlformats.org/drawingml/2006/diagram" xmlns:c="http://schemas.openxmlformats.org/drawingml/2006/chart" xmlns="">
                  <hd:imgLayer xmlns:hd="http://schemas.haansoft.com/office/drawingml/8.0" r:embed="rId6">
                    <hd:imgEffect xmlns:hd="http://schemas.haansoft.com/office/drawingml/8.0">
                      <hd:artEffectSharpenSoften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6274465" y="2261998"/>
            <a:ext cx="5679558" cy="250146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F841CE1-230C-FBA6-3B84-D14A51FCBA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tretch>
            <a:fillRect/>
          </a:stretch>
        </p:blipFill>
        <p:spPr>
          <a:xfrm>
            <a:off x="295313" y="2288235"/>
            <a:ext cx="5679551" cy="2501463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7192698" y="2498376"/>
            <a:ext cx="4521742" cy="1113985"/>
            <a:chOff x="7198900" y="2409771"/>
            <a:chExt cx="4521742" cy="1113985"/>
          </a:xfrm>
        </p:grpSpPr>
        <p:grpSp>
          <p:nvGrpSpPr>
            <p:cNvPr id="28" name="그룹 27"/>
            <p:cNvGrpSpPr/>
            <p:nvPr/>
          </p:nvGrpSpPr>
          <p:grpSpPr>
            <a:xfrm>
              <a:off x="7198900" y="3199552"/>
              <a:ext cx="4144961" cy="324204"/>
              <a:chOff x="7211744" y="3023002"/>
              <a:chExt cx="4144961" cy="324204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7290033" y="3329978"/>
                <a:ext cx="4066672" cy="17228"/>
                <a:chOff x="7290033" y="3329978"/>
                <a:chExt cx="4066672" cy="17228"/>
              </a:xfrm>
            </p:grpSpPr>
            <p:cxnSp>
              <p:nvCxnSpPr>
                <p:cNvPr id="14" name="직선 화살표 연결선 13"/>
                <p:cNvCxnSpPr/>
                <p:nvPr/>
              </p:nvCxnSpPr>
              <p:spPr>
                <a:xfrm>
                  <a:off x="7290033" y="3347207"/>
                  <a:ext cx="1048624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sysDash"/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화살표 연결선 17"/>
                <p:cNvCxnSpPr/>
                <p:nvPr/>
              </p:nvCxnSpPr>
              <p:spPr>
                <a:xfrm>
                  <a:off x="8911630" y="3329978"/>
                  <a:ext cx="830669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sysDash"/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화살표 연결선 20"/>
                <p:cNvCxnSpPr/>
                <p:nvPr/>
              </p:nvCxnSpPr>
              <p:spPr>
                <a:xfrm>
                  <a:off x="10065142" y="3338818"/>
                  <a:ext cx="478173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sysDash"/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/>
                <p:cNvCxnSpPr/>
                <p:nvPr/>
              </p:nvCxnSpPr>
              <p:spPr>
                <a:xfrm>
                  <a:off x="10878532" y="3332394"/>
                  <a:ext cx="478173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sysDash"/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TextBox 26"/>
              <p:cNvSpPr txBox="1"/>
              <p:nvPr/>
            </p:nvSpPr>
            <p:spPr>
              <a:xfrm>
                <a:off x="7211744" y="3023002"/>
                <a:ext cx="939557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30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FFFF00"/>
                    </a:highlight>
                    <a:latin typeface="나눔스퀘어 네오 ExtraBold"/>
                    <a:ea typeface="나눔스퀘어 네오 ExtraBold"/>
                  </a:rPr>
                  <a:t>직선구간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399130" y="2766966"/>
              <a:ext cx="3321512" cy="23772"/>
              <a:chOff x="8399130" y="2766965"/>
              <a:chExt cx="3321512" cy="23772"/>
            </a:xfrm>
          </p:grpSpPr>
          <p:cxnSp>
            <p:nvCxnSpPr>
              <p:cNvPr id="4" name="직선 화살표 연결선 3"/>
              <p:cNvCxnSpPr>
                <a:cxnSpLocks/>
              </p:cNvCxnSpPr>
              <p:nvPr/>
            </p:nvCxnSpPr>
            <p:spPr>
              <a:xfrm>
                <a:off x="8399130" y="2766965"/>
                <a:ext cx="598672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prstDash val="sysDash"/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화살표 연결선 5"/>
              <p:cNvCxnSpPr/>
              <p:nvPr/>
            </p:nvCxnSpPr>
            <p:spPr>
              <a:xfrm>
                <a:off x="9642638" y="2767078"/>
                <a:ext cx="493297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prstDash val="sysDash"/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/>
              <p:cNvCxnSpPr/>
              <p:nvPr/>
            </p:nvCxnSpPr>
            <p:spPr>
              <a:xfrm>
                <a:off x="10530471" y="2774856"/>
                <a:ext cx="493297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prstDash val="sysDash"/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>
                <a:off x="11227345" y="2790737"/>
                <a:ext cx="493297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prstDash val="sysDash"/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8015446" y="2409771"/>
              <a:ext cx="1362076" cy="2822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 dirty="0">
                  <a:highlight>
                    <a:srgbClr val="FFFF00"/>
                  </a:highlight>
                  <a:latin typeface="나눔스퀘어 네오 ExtraBold"/>
                  <a:ea typeface="나눔스퀘어 네오 ExtraBold"/>
                </a:rPr>
                <a:t>곡선구간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C565DD8-EEAD-70AE-CC54-C40EFA30EFE5}"/>
              </a:ext>
            </a:extLst>
          </p:cNvPr>
          <p:cNvGrpSpPr/>
          <p:nvPr/>
        </p:nvGrpSpPr>
        <p:grpSpPr>
          <a:xfrm>
            <a:off x="1223645" y="2498376"/>
            <a:ext cx="4521742" cy="1113986"/>
            <a:chOff x="7198900" y="2409771"/>
            <a:chExt cx="4521742" cy="1113986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E106CA1-1AA3-DE80-9896-212413EF0202}"/>
                </a:ext>
              </a:extLst>
            </p:cNvPr>
            <p:cNvGrpSpPr/>
            <p:nvPr/>
          </p:nvGrpSpPr>
          <p:grpSpPr>
            <a:xfrm>
              <a:off x="7198900" y="3199552"/>
              <a:ext cx="4144961" cy="324205"/>
              <a:chOff x="7211744" y="3023002"/>
              <a:chExt cx="4144961" cy="324205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254012B7-9C5F-062B-DFF6-ECE325FD9E1E}"/>
                  </a:ext>
                </a:extLst>
              </p:cNvPr>
              <p:cNvGrpSpPr/>
              <p:nvPr/>
            </p:nvGrpSpPr>
            <p:grpSpPr>
              <a:xfrm>
                <a:off x="7290033" y="3329978"/>
                <a:ext cx="4066672" cy="17229"/>
                <a:chOff x="7290033" y="3329978"/>
                <a:chExt cx="4066672" cy="17229"/>
              </a:xfrm>
            </p:grpSpPr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EED22352-273A-D972-4690-91F5A7987F09}"/>
                    </a:ext>
                  </a:extLst>
                </p:cNvPr>
                <p:cNvCxnSpPr/>
                <p:nvPr/>
              </p:nvCxnSpPr>
              <p:spPr>
                <a:xfrm>
                  <a:off x="7290033" y="3347207"/>
                  <a:ext cx="1048624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sysDash"/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4DE90B7B-5A82-16DC-BDE6-1381178E1E4D}"/>
                    </a:ext>
                  </a:extLst>
                </p:cNvPr>
                <p:cNvCxnSpPr/>
                <p:nvPr/>
              </p:nvCxnSpPr>
              <p:spPr>
                <a:xfrm>
                  <a:off x="8911630" y="3329978"/>
                  <a:ext cx="830669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sysDash"/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28407CB8-6400-4098-B213-A4F8039B881E}"/>
                    </a:ext>
                  </a:extLst>
                </p:cNvPr>
                <p:cNvCxnSpPr/>
                <p:nvPr/>
              </p:nvCxnSpPr>
              <p:spPr>
                <a:xfrm>
                  <a:off x="10065142" y="3338818"/>
                  <a:ext cx="478173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sysDash"/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화살표 연결선 69">
                  <a:extLst>
                    <a:ext uri="{FF2B5EF4-FFF2-40B4-BE49-F238E27FC236}">
                      <a16:creationId xmlns:a16="http://schemas.microsoft.com/office/drawing/2014/main" id="{3C2AB1A6-E353-DACA-B1D1-E2A00B4AF24D}"/>
                    </a:ext>
                  </a:extLst>
                </p:cNvPr>
                <p:cNvCxnSpPr/>
                <p:nvPr/>
              </p:nvCxnSpPr>
              <p:spPr>
                <a:xfrm>
                  <a:off x="10878532" y="3332394"/>
                  <a:ext cx="478173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sysDash"/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9C876E2-6C50-0311-DCD4-C7F48F06D14A}"/>
                  </a:ext>
                </a:extLst>
              </p:cNvPr>
              <p:cNvSpPr txBox="1"/>
              <p:nvPr/>
            </p:nvSpPr>
            <p:spPr>
              <a:xfrm>
                <a:off x="7211744" y="3023002"/>
                <a:ext cx="939557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30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FFFF00"/>
                    </a:highlight>
                    <a:latin typeface="나눔스퀘어 네오 ExtraBold"/>
                    <a:ea typeface="나눔스퀘어 네오 ExtraBold"/>
                  </a:rPr>
                  <a:t>직선구간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DF55BA5-29BD-ED34-A548-A650D15F1280}"/>
                </a:ext>
              </a:extLst>
            </p:cNvPr>
            <p:cNvGrpSpPr/>
            <p:nvPr/>
          </p:nvGrpSpPr>
          <p:grpSpPr>
            <a:xfrm>
              <a:off x="8399130" y="2766966"/>
              <a:ext cx="3321512" cy="23772"/>
              <a:chOff x="8399130" y="2766965"/>
              <a:chExt cx="3321512" cy="23772"/>
            </a:xfrm>
          </p:grpSpPr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D33166B7-4D0B-65AE-CF75-0180BD836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9130" y="2766965"/>
                <a:ext cx="598672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prstDash val="sysDash"/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8E7B8362-75C4-2136-1BDE-5EE02062C49E}"/>
                  </a:ext>
                </a:extLst>
              </p:cNvPr>
              <p:cNvCxnSpPr/>
              <p:nvPr/>
            </p:nvCxnSpPr>
            <p:spPr>
              <a:xfrm>
                <a:off x="9642638" y="2767078"/>
                <a:ext cx="493297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prstDash val="sysDash"/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11CFF57E-2B29-22D6-E5E8-C9BDC2903ED4}"/>
                  </a:ext>
                </a:extLst>
              </p:cNvPr>
              <p:cNvCxnSpPr/>
              <p:nvPr/>
            </p:nvCxnSpPr>
            <p:spPr>
              <a:xfrm>
                <a:off x="10530471" y="2774856"/>
                <a:ext cx="493297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prstDash val="sysDash"/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C8806F8D-BEDB-65C9-3EB4-62BA734D4E1F}"/>
                  </a:ext>
                </a:extLst>
              </p:cNvPr>
              <p:cNvCxnSpPr/>
              <p:nvPr/>
            </p:nvCxnSpPr>
            <p:spPr>
              <a:xfrm>
                <a:off x="11227345" y="2790737"/>
                <a:ext cx="493297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prstDash val="sysDash"/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D441373-B3BA-0E09-B3DE-696541DA7CD7}"/>
                </a:ext>
              </a:extLst>
            </p:cNvPr>
            <p:cNvSpPr txBox="1"/>
            <p:nvPr/>
          </p:nvSpPr>
          <p:spPr>
            <a:xfrm>
              <a:off x="8015446" y="2409771"/>
              <a:ext cx="1362076" cy="2822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00" dirty="0">
                  <a:highlight>
                    <a:srgbClr val="FFFF00"/>
                  </a:highlight>
                  <a:latin typeface="나눔스퀘어 네오 ExtraBold"/>
                  <a:ea typeface="나눔스퀘어 네오 ExtraBold"/>
                </a:rPr>
                <a:t>곡선구간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738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99BBE-E578-7BB5-71F4-AE5AE609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실험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D1B723-A8EA-282D-4D1A-42AAE550F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sz="23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동시 출발</a:t>
            </a:r>
            <a:endParaRPr lang="en-US" altLang="ko-KR" sz="23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두 로봇이 동시에 주행 시작</a:t>
            </a:r>
            <a:endParaRPr lang="en-US" altLang="ko-KR" sz="19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lang="ko-KR" altLang="en-US" sz="23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거리 유지</a:t>
            </a:r>
            <a:endParaRPr lang="en-US" altLang="ko-KR" sz="23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로봇들이 서로 안전거리를 확보하며 주행</a:t>
            </a:r>
            <a:endParaRPr lang="en-US" altLang="ko-KR" sz="19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lang="ko-KR" altLang="en-US" sz="23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급정지 대응</a:t>
            </a:r>
            <a:endParaRPr lang="en-US" altLang="ko-KR" sz="23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선행로봇이 급정지해도 후행 로봇이 </a:t>
            </a:r>
            <a:br>
              <a:rPr lang="en-US" altLang="ko-KR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안전 거리를 유지하며 대응</a:t>
            </a:r>
            <a:endParaRPr lang="en-US" altLang="ko-KR" sz="19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0" indent="0">
              <a:buNone/>
            </a:pPr>
            <a:endParaRPr lang="ko-KR" altLang="en-US" sz="2800" b="1" dirty="0"/>
          </a:p>
          <a:p>
            <a:pPr marL="514350" indent="-514350">
              <a:buAutoNum type="arabicPeriod"/>
            </a:pPr>
            <a:endParaRPr lang="ko-KR" altLang="en-US" sz="2800" b="1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4369BF6-8752-62C1-C0C3-0DE58843AA00}"/>
              </a:ext>
            </a:extLst>
          </p:cNvPr>
          <p:cNvSpPr/>
          <p:nvPr/>
        </p:nvSpPr>
        <p:spPr>
          <a:xfrm>
            <a:off x="517236" y="446119"/>
            <a:ext cx="1152173" cy="58796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Part3</a:t>
            </a:r>
            <a:endParaRPr lang="ko-KR" altLang="en-US" sz="2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7FE5659C-C784-7948-598D-1274C1CB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708" y="6356350"/>
            <a:ext cx="2743200" cy="365125"/>
          </a:xfrm>
        </p:spPr>
        <p:txBody>
          <a:bodyPr/>
          <a:lstStyle/>
          <a:p>
            <a:fld id="{B763C056-04E2-460C-8E93-4E83DAAFEF40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8" name="그림 7" descr="텍스트, 기계이(가) 표시된 사진&#10;&#10;자동 생성된 설명">
            <a:extLst>
              <a:ext uri="{FF2B5EF4-FFF2-40B4-BE49-F238E27FC236}">
                <a16:creationId xmlns:a16="http://schemas.microsoft.com/office/drawing/2014/main" id="{1922DDE6-422E-A610-624A-22C0DC9500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47257" y="3491532"/>
            <a:ext cx="2139148" cy="3590488"/>
          </a:xfrm>
          <a:prstGeom prst="rect">
            <a:avLst/>
          </a:prstGeom>
        </p:spPr>
      </p:pic>
      <p:pic>
        <p:nvPicPr>
          <p:cNvPr id="10" name="그림 9" descr="오토마톤, 장난감, 기계이(가) 표시된 사진&#10;&#10;자동 생성된 설명">
            <a:extLst>
              <a:ext uri="{FF2B5EF4-FFF2-40B4-BE49-F238E27FC236}">
                <a16:creationId xmlns:a16="http://schemas.microsoft.com/office/drawing/2014/main" id="{818DBBA8-01FB-63CD-6A62-E1E9EFFAA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87" y="1566167"/>
            <a:ext cx="3590488" cy="214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2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99BBE-E578-7BB5-71F4-AE5AE609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D1B723-A8EA-282D-4D1A-42AAE550F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경로 추적 구현</a:t>
            </a:r>
            <a:endParaRPr lang="en-US" altLang="ko-KR" sz="23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PID</a:t>
            </a:r>
            <a:r>
              <a:rPr lang="ko-KR" altLang="en-US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제어를 통한 안정적인 주행 실현</a:t>
            </a:r>
            <a:endParaRPr lang="en-US" altLang="ko-KR" sz="19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3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군집 주행 알고리즘</a:t>
            </a:r>
            <a:endParaRPr lang="en-US" altLang="ko-KR" sz="23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초음파 센서 기반 거리 유지 시스템 개발</a:t>
            </a:r>
            <a:endParaRPr lang="en-US" altLang="ko-KR" sz="19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3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향후 연구 방향</a:t>
            </a:r>
            <a:endParaRPr lang="en-US" altLang="ko-KR" sz="23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LiDAR, RADAR, GPS </a:t>
            </a:r>
            <a:r>
              <a:rPr lang="ko-KR" altLang="en-US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 첨단 센서 기술 도입하여 로봇의 환경 인식 능력과 군집주행 성능 향상 기대</a:t>
            </a:r>
          </a:p>
          <a:p>
            <a:pPr marL="457200" lvl="1" indent="0">
              <a:buNone/>
            </a:pPr>
            <a:endParaRPr lang="ko-KR" altLang="en-US" sz="19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endParaRPr lang="ko-KR" altLang="en-US" sz="2800" b="1" dirty="0"/>
          </a:p>
          <a:p>
            <a:endParaRPr lang="ko-KR" altLang="en-US" sz="2800" b="1" dirty="0"/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A210D5D-3F5D-ABF2-B630-98B01FB7A1F6}"/>
              </a:ext>
            </a:extLst>
          </p:cNvPr>
          <p:cNvSpPr/>
          <p:nvPr/>
        </p:nvSpPr>
        <p:spPr>
          <a:xfrm>
            <a:off x="517236" y="446119"/>
            <a:ext cx="1160562" cy="58796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Part4</a:t>
            </a:r>
            <a:endParaRPr lang="ko-KR" altLang="en-US" sz="2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B02EE110-A96B-52BC-57C8-6C037698B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708" y="6356350"/>
            <a:ext cx="2743200" cy="365125"/>
          </a:xfrm>
        </p:spPr>
        <p:txBody>
          <a:bodyPr/>
          <a:lstStyle/>
          <a:p>
            <a:fld id="{B763C056-04E2-460C-8E93-4E83DAAFEF4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910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BEA51-4733-4DB3-A617-6A4088FB1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27163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504C2-B917-237B-6056-0315A035210D}"/>
              </a:ext>
            </a:extLst>
          </p:cNvPr>
          <p:cNvSpPr txBox="1"/>
          <p:nvPr/>
        </p:nvSpPr>
        <p:spPr>
          <a:xfrm>
            <a:off x="289420" y="3993159"/>
            <a:ext cx="116131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https://github.com/iSWLab/Path-Tracking-and-Platooning-of-Autonomous-Driving-Robots-Using-PID-Control.git</a:t>
            </a:r>
            <a:endParaRPr lang="ko-KR" altLang="en-US" sz="15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84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068C14-06BF-B3EE-CDA4-3B676BF6355D}"/>
              </a:ext>
            </a:extLst>
          </p:cNvPr>
          <p:cNvSpPr/>
          <p:nvPr/>
        </p:nvSpPr>
        <p:spPr>
          <a:xfrm>
            <a:off x="0" y="0"/>
            <a:ext cx="1434517" cy="6858000"/>
          </a:xfrm>
          <a:prstGeom prst="rect">
            <a:avLst/>
          </a:prstGeom>
          <a:solidFill>
            <a:schemeClr val="bg2">
              <a:lumMod val="9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125B1D-B37D-E482-4CC0-B0C52312C578}"/>
              </a:ext>
            </a:extLst>
          </p:cNvPr>
          <p:cNvSpPr/>
          <p:nvPr/>
        </p:nvSpPr>
        <p:spPr>
          <a:xfrm>
            <a:off x="0" y="284499"/>
            <a:ext cx="2810312" cy="1141629"/>
          </a:xfrm>
          <a:prstGeom prst="rect">
            <a:avLst/>
          </a:prstGeom>
          <a:solidFill>
            <a:schemeClr val="bg2">
              <a:lumMod val="5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DA1DD-AF20-755F-A7A7-1B67B3F9A75B}"/>
              </a:ext>
            </a:extLst>
          </p:cNvPr>
          <p:cNvSpPr txBox="1"/>
          <p:nvPr/>
        </p:nvSpPr>
        <p:spPr>
          <a:xfrm>
            <a:off x="2146136" y="1426127"/>
            <a:ext cx="4975370" cy="4822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lain"/>
            </a:pPr>
            <a:r>
              <a:rPr lang="en-US" altLang="ko-KR" sz="3200" b="1" dirty="0">
                <a:latin typeface="나눔스퀘어 네오 Bold" panose="020B0600000101010101" charset="-127"/>
                <a:ea typeface="나눔스퀘어 네오 Bold" panose="020B0600000101010101" charset="-127"/>
                <a:cs typeface="Segoe UI Semibold" panose="020B0702040204020203" pitchFamily="34" charset="0"/>
              </a:rPr>
              <a:t>    </a:t>
            </a:r>
            <a:r>
              <a:rPr lang="ko-KR" altLang="en-US" sz="3200" b="1" dirty="0">
                <a:latin typeface="나눔스퀘어 네오 Bold" panose="020B0600000101010101" charset="-127"/>
                <a:ea typeface="나눔스퀘어 네오 Bold" panose="020B0600000101010101" charset="-127"/>
                <a:cs typeface="Segoe UI Semibold" panose="020B0702040204020203" pitchFamily="34" charset="0"/>
              </a:rPr>
              <a:t>연구 개요</a:t>
            </a:r>
            <a:endParaRPr lang="en-US" altLang="ko-KR" sz="3200" b="1" dirty="0">
              <a:latin typeface="나눔스퀘어 네오 Bold" panose="020B0600000101010101" charset="-127"/>
              <a:ea typeface="나눔스퀘어 네오 Bold" panose="020B0600000101010101" charset="-127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250000"/>
              </a:lnSpc>
              <a:buAutoNum type="arabicPlain"/>
            </a:pPr>
            <a:r>
              <a:rPr lang="en-US" altLang="ko-KR" sz="3200" b="1" dirty="0">
                <a:latin typeface="나눔스퀘어 네오 Bold" panose="020B0600000101010101" charset="-127"/>
                <a:ea typeface="나눔스퀘어 네오 Bold" panose="020B0600000101010101" charset="-127"/>
                <a:cs typeface="Segoe UI Semibold" panose="020B0702040204020203" pitchFamily="34" charset="0"/>
              </a:rPr>
              <a:t>    </a:t>
            </a:r>
            <a:r>
              <a:rPr lang="ko-KR" altLang="en-US" sz="3200" b="1" dirty="0">
                <a:latin typeface="나눔스퀘어 네오 Bold" panose="020B0600000101010101" charset="-127"/>
                <a:ea typeface="나눔스퀘어 네오 Bold" panose="020B0600000101010101" charset="-127"/>
                <a:cs typeface="Segoe UI Semibold" panose="020B0702040204020203" pitchFamily="34" charset="0"/>
              </a:rPr>
              <a:t>연구 방법</a:t>
            </a:r>
            <a:endParaRPr lang="en-US" altLang="ko-KR" sz="3200" b="1" dirty="0">
              <a:latin typeface="나눔스퀘어 네오 Bold" panose="020B0600000101010101" charset="-127"/>
              <a:ea typeface="나눔스퀘어 네오 Bold" panose="020B0600000101010101" charset="-127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250000"/>
              </a:lnSpc>
              <a:buAutoNum type="arabicPlain"/>
            </a:pPr>
            <a:r>
              <a:rPr lang="en-US" altLang="ko-KR" sz="3200" b="1" dirty="0">
                <a:latin typeface="나눔스퀘어 네오 Bold" panose="020B0600000101010101" charset="-127"/>
                <a:ea typeface="나눔스퀘어 네오 Bold" panose="020B0600000101010101" charset="-127"/>
                <a:cs typeface="Segoe UI Semibold" panose="020B0702040204020203" pitchFamily="34" charset="0"/>
              </a:rPr>
              <a:t>    </a:t>
            </a:r>
            <a:r>
              <a:rPr lang="ko-KR" altLang="en-US" sz="3200" b="1" dirty="0">
                <a:latin typeface="나눔스퀘어 네오 Bold" panose="020B0600000101010101" charset="-127"/>
                <a:ea typeface="나눔스퀘어 네오 Bold" panose="020B0600000101010101" charset="-127"/>
                <a:cs typeface="Segoe UI Semibold" panose="020B0702040204020203" pitchFamily="34" charset="0"/>
              </a:rPr>
              <a:t>실험</a:t>
            </a:r>
            <a:endParaRPr lang="en-US" altLang="ko-KR" sz="3200" b="1" dirty="0">
              <a:latin typeface="나눔스퀘어 네오 Bold" panose="020B0600000101010101" charset="-127"/>
              <a:ea typeface="나눔스퀘어 네오 Bold" panose="020B0600000101010101" charset="-127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250000"/>
              </a:lnSpc>
              <a:buAutoNum type="arabicPlain"/>
            </a:pPr>
            <a:r>
              <a:rPr lang="en-US" altLang="ko-KR" sz="3200" b="1" dirty="0">
                <a:latin typeface="나눔스퀘어 네오 Bold" panose="020B0600000101010101" charset="-127"/>
                <a:ea typeface="나눔스퀘어 네오 Bold" panose="020B0600000101010101" charset="-127"/>
                <a:cs typeface="Segoe UI Semibold" panose="020B0702040204020203" pitchFamily="34" charset="0"/>
              </a:rPr>
              <a:t>    </a:t>
            </a:r>
            <a:r>
              <a:rPr lang="ko-KR" altLang="en-US" sz="3200" b="1" dirty="0">
                <a:latin typeface="나눔스퀘어 네오 Bold" panose="020B0600000101010101" charset="-127"/>
                <a:ea typeface="나눔스퀘어 네오 Bold" panose="020B0600000101010101" charset="-127"/>
                <a:cs typeface="Segoe UI Semibold" panose="020B0702040204020203" pitchFamily="34" charset="0"/>
              </a:rPr>
              <a:t>결론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6FA28-F05A-31A8-0087-292AF3D611DB}"/>
              </a:ext>
            </a:extLst>
          </p:cNvPr>
          <p:cNvSpPr txBox="1"/>
          <p:nvPr/>
        </p:nvSpPr>
        <p:spPr>
          <a:xfrm>
            <a:off x="862411" y="501370"/>
            <a:ext cx="283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3828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43A3F-67A1-5055-8C23-35BF8FBD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093" y="446119"/>
            <a:ext cx="10113815" cy="587969"/>
          </a:xfrm>
        </p:spPr>
        <p:txBody>
          <a:bodyPr>
            <a:normAutofit/>
          </a:bodyPr>
          <a:lstStyle/>
          <a:p>
            <a:r>
              <a:rPr lang="ko-KR" altLang="en-US" sz="3400" dirty="0"/>
              <a:t>연구의 필요성 및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E5582A-153F-8934-72AF-14D5EACAB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자율주행 기술</a:t>
            </a:r>
            <a:endParaRPr lang="en-US" altLang="ko-KR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자율주행은 주요 혁신 기술로 자리 잡고 있음</a:t>
            </a:r>
            <a:endParaRPr lang="en-US" altLang="ko-KR" sz="28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D7495E-26B6-A19A-FADF-5B82C779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5009" y="6356350"/>
            <a:ext cx="1219899" cy="365125"/>
          </a:xfrm>
        </p:spPr>
        <p:txBody>
          <a:bodyPr/>
          <a:lstStyle/>
          <a:p>
            <a:fld id="{B763C056-04E2-460C-8E93-4E83DAAFEF40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935ABFD-10D7-857C-1FFA-3FF348AFFA06}"/>
              </a:ext>
            </a:extLst>
          </p:cNvPr>
          <p:cNvSpPr/>
          <p:nvPr/>
        </p:nvSpPr>
        <p:spPr>
          <a:xfrm>
            <a:off x="517236" y="446119"/>
            <a:ext cx="1142957" cy="58796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Part1</a:t>
            </a:r>
            <a:endParaRPr lang="ko-KR" altLang="en-US" sz="2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D87D3A-9307-31B9-D794-D445F861B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27" y="2801923"/>
            <a:ext cx="5281841" cy="2002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7F8C9-0EB3-D00B-2318-4FB318808688}"/>
              </a:ext>
            </a:extLst>
          </p:cNvPr>
          <p:cNvSpPr txBox="1"/>
          <p:nvPr/>
        </p:nvSpPr>
        <p:spPr>
          <a:xfrm>
            <a:off x="752126" y="4929262"/>
            <a:ext cx="5281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테슬라의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Autopilot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및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Full Self-Driving (FSD)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E71C3A-EFB6-4065-2F23-6D1CD7C23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509" y="2893135"/>
            <a:ext cx="3488866" cy="191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2D8BFE-3F6A-1C6A-4325-BDDC88D2BD57}"/>
              </a:ext>
            </a:extLst>
          </p:cNvPr>
          <p:cNvSpPr txBox="1"/>
          <p:nvPr/>
        </p:nvSpPr>
        <p:spPr>
          <a:xfrm>
            <a:off x="7768234" y="4929262"/>
            <a:ext cx="2651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자율주행 버스</a:t>
            </a:r>
          </a:p>
        </p:txBody>
      </p:sp>
    </p:spTree>
    <p:extLst>
      <p:ext uri="{BB962C8B-B14F-4D97-AF65-F5344CB8AC3E}">
        <p14:creationId xmlns:p14="http://schemas.microsoft.com/office/powerpoint/2010/main" val="2810487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43A3F-67A1-5055-8C23-35BF8FBD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093" y="446119"/>
            <a:ext cx="10113815" cy="587969"/>
          </a:xfrm>
        </p:spPr>
        <p:txBody>
          <a:bodyPr>
            <a:normAutofit/>
          </a:bodyPr>
          <a:lstStyle/>
          <a:p>
            <a:r>
              <a:rPr lang="ko-KR" altLang="en-US" sz="3400" dirty="0"/>
              <a:t>연구의 필요성 및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E5582A-153F-8934-72AF-14D5EACAB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군집 주행에서의 중요성</a:t>
            </a:r>
            <a:endParaRPr lang="en-US" altLang="ko-KR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군집 주행에서는 여러 대의 차량이 협력하여 안전한 거리를 유지해야 함</a:t>
            </a:r>
            <a:endParaRPr lang="en-US" altLang="ko-KR" sz="19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교통 혼잡을 줄이고 충돌 위험을 최소화 함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D7495E-26B6-A19A-FADF-5B82C779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5009" y="6356350"/>
            <a:ext cx="1219899" cy="365125"/>
          </a:xfrm>
        </p:spPr>
        <p:txBody>
          <a:bodyPr/>
          <a:lstStyle/>
          <a:p>
            <a:fld id="{B763C056-04E2-460C-8E93-4E83DAAFEF40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935ABFD-10D7-857C-1FFA-3FF348AFFA06}"/>
              </a:ext>
            </a:extLst>
          </p:cNvPr>
          <p:cNvSpPr/>
          <p:nvPr/>
        </p:nvSpPr>
        <p:spPr>
          <a:xfrm>
            <a:off x="517236" y="446119"/>
            <a:ext cx="1142957" cy="58796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Part1</a:t>
            </a:r>
            <a:endParaRPr lang="ko-KR" altLang="en-US" sz="2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062A377-FDAB-C8FF-1C86-C3DEE57091D0}"/>
              </a:ext>
            </a:extLst>
          </p:cNvPr>
          <p:cNvSpPr/>
          <p:nvPr/>
        </p:nvSpPr>
        <p:spPr>
          <a:xfrm>
            <a:off x="517236" y="3429000"/>
            <a:ext cx="5766118" cy="896675"/>
          </a:xfrm>
          <a:prstGeom prst="round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bg2">
                    <a:lumMod val="1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자율주행 </a:t>
            </a:r>
            <a:r>
              <a:rPr lang="en-US" altLang="ko-KR" sz="2700" dirty="0">
                <a:solidFill>
                  <a:schemeClr val="bg2">
                    <a:lumMod val="1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+ </a:t>
            </a:r>
            <a:r>
              <a:rPr lang="ko-KR" altLang="en-US" sz="2700" dirty="0">
                <a:solidFill>
                  <a:schemeClr val="bg2">
                    <a:lumMod val="1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군집주행 </a:t>
            </a:r>
            <a:r>
              <a:rPr lang="en-US" altLang="ko-KR" sz="2700" dirty="0">
                <a:solidFill>
                  <a:schemeClr val="bg2">
                    <a:lumMod val="1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= </a:t>
            </a:r>
            <a:r>
              <a:rPr lang="ko-KR" altLang="en-US" sz="2700" dirty="0">
                <a:solidFill>
                  <a:schemeClr val="bg2">
                    <a:lumMod val="1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자율협력주행</a:t>
            </a:r>
          </a:p>
        </p:txBody>
      </p:sp>
    </p:spTree>
    <p:extLst>
      <p:ext uri="{BB962C8B-B14F-4D97-AF65-F5344CB8AC3E}">
        <p14:creationId xmlns:p14="http://schemas.microsoft.com/office/powerpoint/2010/main" val="251765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5A2F3-C997-666F-0DE5-30F2810E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연구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A87A39-DF4D-7F56-DE9C-E3F3FA392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PID </a:t>
            </a:r>
            <a:r>
              <a:rPr kumimoji="0" lang="ko-KR" altLang="en-US" sz="23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제어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이용한 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자율주행 로봇의 경로 추적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및 </a:t>
            </a:r>
            <a:r>
              <a: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군집 주행</a:t>
            </a:r>
            <a:r>
              <a:rPr lang="ko-KR" altLang="en-US" sz="2300" dirty="0">
                <a:solidFill>
                  <a:prstClr val="black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</a:t>
            </a:r>
            <a:r>
              <a: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300" dirty="0">
                <a:solidFill>
                  <a:prstClr val="black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제안</a:t>
            </a:r>
            <a:endParaRPr kumimoji="0" lang="en-US" altLang="ko-KR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defRPr/>
            </a:pPr>
            <a:r>
              <a:rPr lang="ko-KR" altLang="en-US" sz="19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로봇 </a:t>
            </a:r>
            <a:r>
              <a:rPr lang="ko-KR" altLang="en-US" sz="1900" dirty="0" err="1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조향</a:t>
            </a:r>
            <a:r>
              <a:rPr lang="ko-KR" altLang="en-US" sz="19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제어 알고리즘 제안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defRPr/>
            </a:pP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대 이상의 로봇이 일정한 간격을 유지하며 효과적으로 군집 주행을 수행하는 알고리즘 제안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PID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제어와 제안한 알고리즘들의 동작을 실제 로봇에 구현하여 검증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ko-KR" alt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F33A7B-34ED-DDA3-F4B6-31E635BBD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708" y="6356350"/>
            <a:ext cx="2743200" cy="365125"/>
          </a:xfrm>
        </p:spPr>
        <p:txBody>
          <a:bodyPr/>
          <a:lstStyle/>
          <a:p>
            <a:fld id="{B763C056-04E2-460C-8E93-4E83DAAFEF4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3E74004-44FA-4184-B527-75FEAD438D0A}"/>
              </a:ext>
            </a:extLst>
          </p:cNvPr>
          <p:cNvSpPr/>
          <p:nvPr/>
        </p:nvSpPr>
        <p:spPr>
          <a:xfrm>
            <a:off x="517236" y="446119"/>
            <a:ext cx="1142957" cy="58796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Part1</a:t>
            </a:r>
            <a:endParaRPr lang="ko-KR" altLang="en-US" sz="2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143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5A2F3-C997-666F-0DE5-30F2810EE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연구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F33A7B-34ED-DDA3-F4B6-31E635BBD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708" y="6356350"/>
            <a:ext cx="2743200" cy="365125"/>
          </a:xfrm>
        </p:spPr>
        <p:txBody>
          <a:bodyPr/>
          <a:lstStyle/>
          <a:p>
            <a:fld id="{B763C056-04E2-460C-8E93-4E83DAAFEF40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3E74004-44FA-4184-B527-75FEAD438D0A}"/>
              </a:ext>
            </a:extLst>
          </p:cNvPr>
          <p:cNvSpPr/>
          <p:nvPr/>
        </p:nvSpPr>
        <p:spPr>
          <a:xfrm>
            <a:off x="517236" y="446119"/>
            <a:ext cx="1142957" cy="58796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Part1</a:t>
            </a:r>
            <a:endParaRPr lang="ko-KR" altLang="en-US" sz="2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C0976C-1D06-1634-9C78-22A455AC58BA}"/>
              </a:ext>
            </a:extLst>
          </p:cNvPr>
          <p:cNvSpPr/>
          <p:nvPr/>
        </p:nvSpPr>
        <p:spPr>
          <a:xfrm>
            <a:off x="1750143" y="1848465"/>
            <a:ext cx="2497393" cy="904568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PID </a:t>
            </a:r>
            <a:r>
              <a:rPr lang="ko-KR" altLang="en-US" sz="24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57806D-E0A0-B38F-3D3C-60E0BC822B74}"/>
              </a:ext>
            </a:extLst>
          </p:cNvPr>
          <p:cNvSpPr/>
          <p:nvPr/>
        </p:nvSpPr>
        <p:spPr>
          <a:xfrm>
            <a:off x="1750142" y="3478910"/>
            <a:ext cx="2497393" cy="904568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조향</a:t>
            </a:r>
            <a:r>
              <a:rPr lang="ko-KR" altLang="en-US" sz="24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제어 </a:t>
            </a:r>
            <a:endParaRPr lang="en-US" altLang="ko-KR" sz="2400" b="1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6017C-9D1A-9AEB-A41F-B9D04AB21895}"/>
              </a:ext>
            </a:extLst>
          </p:cNvPr>
          <p:cNvSpPr/>
          <p:nvPr/>
        </p:nvSpPr>
        <p:spPr>
          <a:xfrm>
            <a:off x="1750142" y="5109355"/>
            <a:ext cx="2497393" cy="904568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군집주행</a:t>
            </a:r>
            <a:endParaRPr lang="en-US" altLang="ko-KR" sz="2400" b="1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</a:t>
            </a:r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6803E5BA-5EBC-8B6D-FDA2-5922E222CB63}"/>
              </a:ext>
            </a:extLst>
          </p:cNvPr>
          <p:cNvSpPr/>
          <p:nvPr/>
        </p:nvSpPr>
        <p:spPr>
          <a:xfrm>
            <a:off x="2728451" y="2861188"/>
            <a:ext cx="540774" cy="509567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더하기 기호 11">
            <a:extLst>
              <a:ext uri="{FF2B5EF4-FFF2-40B4-BE49-F238E27FC236}">
                <a16:creationId xmlns:a16="http://schemas.microsoft.com/office/drawing/2014/main" id="{732C6053-C312-D3D6-381D-6C63EEAED046}"/>
              </a:ext>
            </a:extLst>
          </p:cNvPr>
          <p:cNvSpPr/>
          <p:nvPr/>
        </p:nvSpPr>
        <p:spPr>
          <a:xfrm>
            <a:off x="2728451" y="4491633"/>
            <a:ext cx="540774" cy="509567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5E0424F-2765-B798-869A-6F484CFDA145}"/>
              </a:ext>
            </a:extLst>
          </p:cNvPr>
          <p:cNvSpPr/>
          <p:nvPr/>
        </p:nvSpPr>
        <p:spPr>
          <a:xfrm>
            <a:off x="5555226" y="3556713"/>
            <a:ext cx="1553497" cy="74896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로봇 단색으로 채워진">
            <a:extLst>
              <a:ext uri="{FF2B5EF4-FFF2-40B4-BE49-F238E27FC236}">
                <a16:creationId xmlns:a16="http://schemas.microsoft.com/office/drawing/2014/main" id="{40B4F9BB-841E-2462-0628-D1B48EC67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3011" y="2503807"/>
            <a:ext cx="2497393" cy="24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56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43A3F-67A1-5055-8C23-35BF8FBD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용어 정의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6E5582A-153F-8934-72AF-14D5EACABB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ko-KR" sz="23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PID (</a:t>
                </a:r>
                <a:r>
                  <a:rPr lang="en-US" altLang="ko-KR" sz="2300" kern="100" dirty="0">
                    <a:solidFill>
                      <a:srgbClr val="000000"/>
                    </a:solidFill>
                    <a:effectLst/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Times New Roman" panose="02020603050405020304" pitchFamily="18" charset="0"/>
                  </a:rPr>
                  <a:t>Proportional Integral Derivative)</a:t>
                </a:r>
              </a:p>
              <a:p>
                <a:pPr marL="285750" indent="-285750">
                  <a:lnSpc>
                    <a:spcPct val="250000"/>
                  </a:lnSpc>
                  <a:spcBef>
                    <a:spcPts val="0"/>
                  </a:spcBef>
                  <a:defRPr/>
                </a:pPr>
                <a:r>
                  <a:rPr kumimoji="0" lang="en-US" altLang="ko-KR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P</a:t>
                </a:r>
                <a:r>
                  <a:rPr kumimoji="0" lang="ko-KR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제어</a:t>
                </a:r>
                <a:r>
                  <a:rPr kumimoji="0" lang="en-US" altLang="ko-KR" sz="11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10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rPr>
                      <m:t>Proportional</m:t>
                    </m:r>
                    <m:r>
                      <m:rPr>
                        <m:nor/>
                      </m:rPr>
                      <a:rPr lang="en-US" altLang="ko-KR" sz="1100" b="0" i="0" smtClean="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100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rPr>
                      <m:t>Control</m:t>
                    </m:r>
                  </m:oMath>
                </a14:m>
                <a:r>
                  <a:rPr kumimoji="0" lang="en-US" altLang="ko-KR" sz="11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) </a:t>
                </a:r>
                <a:r>
                  <a:rPr kumimoji="0" lang="en-US" altLang="ko-KR" sz="16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 </a:t>
                </a:r>
                <a:r>
                  <a:rPr kumimoji="0" lang="en-US" altLang="ko-K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:</a:t>
                </a:r>
                <a:r>
                  <a:rPr kumimoji="0" lang="en-US" altLang="ko-KR" sz="19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ko-KR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오차에 비례하여 </a:t>
                </a:r>
                <a:r>
                  <a:rPr kumimoji="0" lang="ko-KR" altLang="en-US" sz="1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제어량을</a:t>
                </a:r>
                <a:r>
                  <a:rPr kumimoji="0" lang="ko-KR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 조정 </a:t>
                </a:r>
                <a:r>
                  <a:rPr lang="en-US" altLang="ko-KR" sz="1900" dirty="0">
                    <a:solidFill>
                      <a:schemeClr val="bg2">
                        <a:lumMod val="50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9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9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19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sz="1900" dirty="0">
                    <a:solidFill>
                      <a:schemeClr val="bg2">
                        <a:lumMod val="50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 </a:t>
                </a:r>
                <a:r>
                  <a:rPr lang="ko-KR" altLang="en-US" sz="1900" dirty="0">
                    <a:solidFill>
                      <a:schemeClr val="bg2">
                        <a:lumMod val="50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이용</a:t>
                </a:r>
                <a:r>
                  <a:rPr lang="en-US" altLang="ko-KR" sz="1900" dirty="0">
                    <a:solidFill>
                      <a:schemeClr val="bg2">
                        <a:lumMod val="50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)</a:t>
                </a:r>
                <a:r>
                  <a:rPr lang="en-US" altLang="ko-KR" sz="1900" dirty="0">
                    <a:solidFill>
                      <a:schemeClr val="bg2">
                        <a:lumMod val="50000"/>
                      </a:schemeClr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 </a:t>
                </a:r>
                <a:endParaRPr kumimoji="0" lang="en-US" altLang="ko-KR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pPr marL="285750" indent="-285750">
                  <a:lnSpc>
                    <a:spcPct val="200000"/>
                  </a:lnSpc>
                  <a:spcBef>
                    <a:spcPts val="0"/>
                  </a:spcBef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I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제어</a:t>
                </a:r>
                <a:r>
                  <a:rPr kumimoji="0" lang="en-US" altLang="ko-KR" sz="11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(Integral Control)</a:t>
                </a:r>
                <a:r>
                  <a:rPr lang="en-US" altLang="ko-KR" sz="1900" b="1" dirty="0">
                    <a:solidFill>
                      <a:prstClr val="black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 </a:t>
                </a:r>
                <a:r>
                  <a:rPr kumimoji="0" lang="en-US" altLang="ko-K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: </a:t>
                </a:r>
                <a:r>
                  <a:rPr kumimoji="0" lang="ko-KR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오차의 </a:t>
                </a:r>
                <a:r>
                  <a:rPr kumimoji="0" lang="ko-KR" altLang="en-US" sz="1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누적값을</a:t>
                </a:r>
                <a:r>
                  <a:rPr kumimoji="0" lang="ko-KR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 사용하여 정확도를 높임 </a:t>
                </a:r>
                <a:r>
                  <a:rPr lang="en-US" altLang="ko-KR" sz="1900" dirty="0">
                    <a:solidFill>
                      <a:schemeClr val="bg2">
                        <a:lumMod val="50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9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9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19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900" dirty="0">
                    <a:solidFill>
                      <a:schemeClr val="bg2">
                        <a:lumMod val="50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 </a:t>
                </a:r>
                <a:r>
                  <a:rPr lang="ko-KR" altLang="en-US" sz="1900" dirty="0">
                    <a:solidFill>
                      <a:schemeClr val="bg2">
                        <a:lumMod val="50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이용</a:t>
                </a:r>
                <a:r>
                  <a:rPr lang="en-US" altLang="ko-KR" sz="1900" dirty="0">
                    <a:solidFill>
                      <a:schemeClr val="bg2">
                        <a:lumMod val="50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)</a:t>
                </a:r>
                <a:r>
                  <a:rPr lang="ko-KR" altLang="en-US" sz="2100" dirty="0">
                    <a:solidFill>
                      <a:schemeClr val="bg2">
                        <a:lumMod val="50000"/>
                      </a:schemeClr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 </a:t>
                </a:r>
                <a:endParaRPr kumimoji="0" lang="en-US" altLang="ko-KR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pPr marL="285750" lvl="0" indent="-285750">
                  <a:lnSpc>
                    <a:spcPct val="200000"/>
                  </a:lnSpc>
                  <a:spcBef>
                    <a:spcPts val="0"/>
                  </a:spcBef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D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제어</a:t>
                </a:r>
                <a:r>
                  <a:rPr kumimoji="0" lang="en-US" altLang="ko-KR" sz="11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(Derivative Control)</a:t>
                </a:r>
                <a:r>
                  <a:rPr lang="en-US" altLang="ko-KR" sz="1100" dirty="0">
                    <a:solidFill>
                      <a:prstClr val="black"/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 </a:t>
                </a:r>
                <a:r>
                  <a:rPr kumimoji="0" lang="en-US" altLang="ko-K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: </a:t>
                </a:r>
                <a:r>
                  <a:rPr kumimoji="0" lang="ko-KR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오차의 변화율을 이용하여 안정성을 개선 </a:t>
                </a:r>
                <a:r>
                  <a:rPr lang="en-US" altLang="ko-KR" sz="1900" dirty="0">
                    <a:solidFill>
                      <a:schemeClr val="bg2">
                        <a:lumMod val="50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9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9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19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ko-KR" sz="1900" b="1" dirty="0">
                    <a:solidFill>
                      <a:schemeClr val="bg2">
                        <a:lumMod val="50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 </a:t>
                </a:r>
                <a:r>
                  <a:rPr lang="ko-KR" altLang="en-US" sz="1900" dirty="0">
                    <a:solidFill>
                      <a:schemeClr val="bg2">
                        <a:lumMod val="50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이용</a:t>
                </a:r>
                <a:r>
                  <a:rPr lang="en-US" altLang="ko-KR" sz="1900" dirty="0">
                    <a:solidFill>
                      <a:schemeClr val="bg2">
                        <a:lumMod val="50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)</a:t>
                </a:r>
                <a:r>
                  <a:rPr lang="ko-KR" altLang="en-US" sz="1900" dirty="0">
                    <a:solidFill>
                      <a:schemeClr val="bg2">
                        <a:lumMod val="50000"/>
                      </a:schemeClr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 </a:t>
                </a:r>
                <a:endParaRPr kumimoji="0" lang="en-US" altLang="ko-KR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2100" noProof="0" dirty="0">
                  <a:solidFill>
                    <a:prstClr val="black"/>
                  </a:solidFill>
                  <a:latin typeface="맑은 고딕" panose="02110004020202020204"/>
                  <a:ea typeface="맑은 고딕" panose="020B0503020000020004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300" dirty="0">
                    <a:solidFill>
                      <a:prstClr val="black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PID </a:t>
                </a:r>
                <a:r>
                  <a:rPr lang="ko-KR" altLang="en-US" sz="2300" dirty="0">
                    <a:solidFill>
                      <a:prstClr val="black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제어기의 </a:t>
                </a:r>
                <a:r>
                  <a:rPr lang="ko-KR" altLang="en-US" sz="2300" dirty="0" err="1">
                    <a:solidFill>
                      <a:prstClr val="black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제어식</a:t>
                </a:r>
                <a:endParaRPr lang="en-US" altLang="ko-KR" sz="2300" dirty="0">
                  <a:solidFill>
                    <a:prstClr val="black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pPr marR="0" lvl="0" algn="l" defTabSz="914400" rtl="0" eaLnBrk="1" fontAlgn="auto" latinLnBrk="1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ko-KR" altLang="en-US" sz="21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조작량</a:t>
                </a:r>
                <a:r>
                  <a:rPr kumimoji="0" lang="ko-KR" altLang="en-US" sz="21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 </a:t>
                </a:r>
                <a:r>
                  <a:rPr kumimoji="0" lang="en-US" altLang="ko-KR" sz="21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rPr>
                  <a:t>=</a:t>
                </a:r>
                <a:r>
                  <a:rPr kumimoji="0" lang="en-US" altLang="ko-KR" sz="21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0" lang="en-US" altLang="ko-KR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0" lang="en-US" altLang="ko-KR" sz="2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kumimoji="0" lang="en-US" altLang="ko-KR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ko-KR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0" lang="en-US" altLang="ko-KR" sz="2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kumimoji="0" lang="en-US" altLang="ko-KR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0" lang="en-US" altLang="ko-KR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kumimoji="0" lang="en-US" altLang="ko-KR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ko-KR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kumimoji="0" lang="en-US" altLang="ko-KR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kumimoji="0" lang="en-US" altLang="ko-KR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kumimoji="0" lang="en-US" altLang="ko-KR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ko-KR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kumimoji="0" lang="en-US" altLang="ko-KR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kumimoji="0" lang="en-US" altLang="ko-KR" sz="2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kumimoji="0" lang="en-US" altLang="ko-KR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0" lang="en-US" altLang="ko-KR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kumimoji="0" lang="en-US" altLang="ko-KR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ko-KR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𝑑𝑒</m:t>
                        </m:r>
                      </m:num>
                      <m:den>
                        <m:r>
                          <a:rPr kumimoji="0" lang="en-US" altLang="ko-KR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kumimoji="0" lang="ko-KR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</a:endParaRPr>
              </a:p>
              <a:p>
                <a:pPr marL="0" indent="0">
                  <a:buNone/>
                </a:pPr>
                <a:endParaRPr lang="ko-KR" altLang="en-US" sz="2800" b="1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6E5582A-153F-8934-72AF-14D5EACABB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2" t="-15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D7495E-26B6-A19A-FADF-5B82C779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708" y="6356350"/>
            <a:ext cx="2743200" cy="365125"/>
          </a:xfrm>
        </p:spPr>
        <p:txBody>
          <a:bodyPr/>
          <a:lstStyle/>
          <a:p>
            <a:fld id="{B763C056-04E2-460C-8E93-4E83DAAFEF40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D883771-69E4-44A0-5D47-670587917B30}"/>
              </a:ext>
            </a:extLst>
          </p:cNvPr>
          <p:cNvSpPr/>
          <p:nvPr/>
        </p:nvSpPr>
        <p:spPr>
          <a:xfrm>
            <a:off x="517236" y="446119"/>
            <a:ext cx="1142957" cy="58796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Part1</a:t>
            </a:r>
            <a:endParaRPr lang="ko-KR" altLang="en-US" sz="2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681994-A174-5E00-1950-B4874673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" t="2803" r="3861" b="904"/>
          <a:stretch/>
        </p:blipFill>
        <p:spPr>
          <a:xfrm>
            <a:off x="8349007" y="1412517"/>
            <a:ext cx="3499044" cy="2790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F4E719-8F79-75FA-6C40-CADBD621298C}"/>
              </a:ext>
            </a:extLst>
          </p:cNvPr>
          <p:cNvSpPr txBox="1"/>
          <p:nvPr/>
        </p:nvSpPr>
        <p:spPr>
          <a:xfrm>
            <a:off x="5581221" y="6411954"/>
            <a:ext cx="609354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/>
              <a:t>https://en.wikipedia.org/wiki/Proportional%E2%80%93integral%E2%80%93derivative_controller</a:t>
            </a:r>
          </a:p>
        </p:txBody>
      </p:sp>
    </p:spTree>
    <p:extLst>
      <p:ext uri="{BB962C8B-B14F-4D97-AF65-F5344CB8AC3E}">
        <p14:creationId xmlns:p14="http://schemas.microsoft.com/office/powerpoint/2010/main" val="329014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4FE7C-31CA-0570-8445-543C0BEB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용어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8583F0-6676-1823-0436-C21FD9C33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kern="10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Times New Roman" panose="02020603050405020304" pitchFamily="18" charset="0"/>
              </a:rPr>
              <a:t>LSA(Light Sensor Array) </a:t>
            </a:r>
            <a:r>
              <a:rPr lang="ko-KR" altLang="en-US" sz="2400" kern="10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Times New Roman" panose="02020603050405020304" pitchFamily="18" charset="0"/>
              </a:rPr>
              <a:t>센서</a:t>
            </a:r>
            <a:endParaRPr lang="en-US" altLang="ko-KR" sz="2400" kern="10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kern="1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개의 센서가 일렬로 배열된 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LSA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센서로 조도 값을 측정하여 리스트로 저장 후 활용</a:t>
            </a:r>
            <a:endParaRPr lang="ko-KR" altLang="en-US" sz="19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0" indent="0">
              <a:buNone/>
            </a:pPr>
            <a:endParaRPr lang="ko-KR" alt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E411772-64A3-16F2-38F5-DF8BCFF202B9}"/>
              </a:ext>
            </a:extLst>
          </p:cNvPr>
          <p:cNvSpPr/>
          <p:nvPr/>
        </p:nvSpPr>
        <p:spPr>
          <a:xfrm>
            <a:off x="517236" y="446119"/>
            <a:ext cx="1142957" cy="58796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Part1</a:t>
            </a:r>
            <a:endParaRPr lang="ko-KR" altLang="en-US" sz="2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D984BDE-64FF-0D9F-DBA7-C7AF4AC61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17" y="2841873"/>
            <a:ext cx="5264132" cy="2431498"/>
          </a:xfrm>
          <a:prstGeom prst="rect">
            <a:avLst/>
          </a:prstGeom>
        </p:spPr>
      </p:pic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66AC4F43-D183-6C4A-7478-6886DBCB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1708" y="6356350"/>
            <a:ext cx="2743200" cy="365125"/>
          </a:xfrm>
        </p:spPr>
        <p:txBody>
          <a:bodyPr/>
          <a:lstStyle/>
          <a:p>
            <a:fld id="{B763C056-04E2-460C-8E93-4E83DAAFEF4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05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D938D-2C9B-208C-038E-19185262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2395A0-EFFC-22F6-B0C4-0E22A681A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3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경로 추적을 위한 </a:t>
            </a:r>
            <a:r>
              <a:rPr lang="ko-KR" altLang="en-US" sz="23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조향제어</a:t>
            </a:r>
            <a:r>
              <a:rPr lang="ko-KR" altLang="en-US" sz="23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알고리즘 설계 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sz="23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로봇 간 적정 거리 유지를 위한 군집 주행 알고리즘 설계</a:t>
            </a:r>
            <a:endParaRPr lang="en-US" altLang="ko-KR" sz="23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0AA4B1-7B12-678D-5B2B-334EB159D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3C056-04E2-460C-8E93-4E83DAAFEF4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378C7C6-3803-6323-6EDF-22560129EB6F}"/>
              </a:ext>
            </a:extLst>
          </p:cNvPr>
          <p:cNvSpPr/>
          <p:nvPr/>
        </p:nvSpPr>
        <p:spPr>
          <a:xfrm>
            <a:off x="517236" y="446119"/>
            <a:ext cx="1142957" cy="58796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Part2</a:t>
            </a:r>
            <a:endParaRPr lang="ko-KR" altLang="en-US" sz="2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29E3B39-0695-ABBA-474E-27C09C5B7422}"/>
              </a:ext>
            </a:extLst>
          </p:cNvPr>
          <p:cNvSpPr/>
          <p:nvPr/>
        </p:nvSpPr>
        <p:spPr>
          <a:xfrm>
            <a:off x="517236" y="3086340"/>
            <a:ext cx="6437237" cy="276917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5183B5F-2F58-0257-03A4-63FCC193124B}"/>
              </a:ext>
            </a:extLst>
          </p:cNvPr>
          <p:cNvSpPr/>
          <p:nvPr/>
        </p:nvSpPr>
        <p:spPr>
          <a:xfrm>
            <a:off x="1037694" y="3467130"/>
            <a:ext cx="5375016" cy="19918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13943EA-5203-17C2-12F9-414C45A295CD}"/>
              </a:ext>
            </a:extLst>
          </p:cNvPr>
          <p:cNvSpPr/>
          <p:nvPr/>
        </p:nvSpPr>
        <p:spPr>
          <a:xfrm>
            <a:off x="1214222" y="3662349"/>
            <a:ext cx="5021958" cy="161715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로봇 단색으로 채워진">
            <a:extLst>
              <a:ext uri="{FF2B5EF4-FFF2-40B4-BE49-F238E27FC236}">
                <a16:creationId xmlns:a16="http://schemas.microsoft.com/office/drawing/2014/main" id="{216E4241-41AB-9B67-8BC7-3279B0236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66726" y="2946504"/>
            <a:ext cx="950705" cy="1040439"/>
          </a:xfrm>
          <a:prstGeom prst="rect">
            <a:avLst/>
          </a:prstGeom>
        </p:spPr>
      </p:pic>
      <p:pic>
        <p:nvPicPr>
          <p:cNvPr id="13" name="그래픽 12" descr="로봇 단색으로 채워진">
            <a:extLst>
              <a:ext uri="{FF2B5EF4-FFF2-40B4-BE49-F238E27FC236}">
                <a16:creationId xmlns:a16="http://schemas.microsoft.com/office/drawing/2014/main" id="{29C83051-479F-9019-D598-E4B89D2D8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316021" y="2946909"/>
            <a:ext cx="950705" cy="10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1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17 -0.00278 L 0.35183 -0.0125 L 0.35873 0.00694 L 0.36836 0.03009 L 0.37188 0.06805 C 0.37162 0.12847 0.37136 0.18888 0.3711 0.24907 L 0.36146 0.27245 L 0.34297 0.27615 L -0.03685 0.27615 L -0.05196 0.26388 L -0.05469 0.23564 L -0.05469 0.03865 L -0.04441 0.0155 L -0.0362 -0.00278 L -0.01146 0.00092 L -0.00729 -0.00278 " pathEditMode="relative" ptsTypes="AAAAAAAAAAAAAAAA">
                                      <p:cBhvr>
                                        <p:cTn id="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47 -0.00255 L 0.27773 -0.00857 L 0.29805 0.03542 C 0.2987 0.04097 0.29935 0.04676 0.29987 0.05254 C 0.30052 0.05764 0.30182 0.06528 0.30182 0.07083 C 0.30182 0.07292 0.30195 0.06643 0.30117 0.06481 C 0.30091 0.06389 0.29987 0.06481 0.29935 0.06481 L 0.29935 0.06504 C 0.29948 0.08518 0.29948 0.10555 0.29987 0.12592 C 0.30013 0.13518 0.30052 0.14467 0.30052 0.15417 C 0.30052 0.17523 0.30026 0.19653 0.29987 0.21759 C 0.29896 0.26597 0.29935 0.21574 0.29935 0.24583 L 0.29935 0.24606 L 0.28945 0.27523 C 0.28841 0.27546 0.275 0.27824 0.27226 0.28009 L 0.26901 0.28264 C 0.27005 0.27315 0.26888 0.27384 0.27708 0.27754 C 0.27786 0.27801 0.27578 0.27847 0.27513 0.27893 C 0.27409 0.2794 0.27226 0.28009 0.27226 0.28032 L 0.27226 0.28009 L -0.10599 0.27893 L -0.12591 0.26782 L -0.12656 0.24699 L -0.12656 0.04143 L -0.11289 0.00231 L -0.00143 -0.00139 L 1.45833E-6 1.48148E-6 " pathEditMode="relative" rAng="0" ptsTypes="AAAAAAAAAAAAAAAAAAAAAAAAAAA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16" y="1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628</Words>
  <Application>Microsoft Office PowerPoint</Application>
  <PresentationFormat>와이드스크린</PresentationFormat>
  <Paragraphs>151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나눔스퀘어 네오 Bold</vt:lpstr>
      <vt:lpstr>나눔스퀘어 네오 ExtraBold</vt:lpstr>
      <vt:lpstr>나눔스퀘어 네오 Light</vt:lpstr>
      <vt:lpstr>나눔스퀘어 네오 Regular</vt:lpstr>
      <vt:lpstr>맑은 고딕</vt:lpstr>
      <vt:lpstr>Arial</vt:lpstr>
      <vt:lpstr>Cambria Math</vt:lpstr>
      <vt:lpstr>Office 테마</vt:lpstr>
      <vt:lpstr>PID 제어를 이용한 자율주행 로봇의 경로 추적 및 군집주행</vt:lpstr>
      <vt:lpstr>PowerPoint 프레젠테이션</vt:lpstr>
      <vt:lpstr>연구의 필요성 및 목적</vt:lpstr>
      <vt:lpstr>연구의 필요성 및 목적</vt:lpstr>
      <vt:lpstr>연구 개요</vt:lpstr>
      <vt:lpstr>연구 개요</vt:lpstr>
      <vt:lpstr>용어 정의</vt:lpstr>
      <vt:lpstr>용어 정의</vt:lpstr>
      <vt:lpstr>실험 설계</vt:lpstr>
      <vt:lpstr>실험 설계_조향제어알고리즘</vt:lpstr>
      <vt:lpstr>실험 설계_조향제어알고리즘</vt:lpstr>
      <vt:lpstr>실험 설계_군집주행알고리즘</vt:lpstr>
      <vt:lpstr>실험 방법</vt:lpstr>
      <vt:lpstr>실험 방법</vt:lpstr>
      <vt:lpstr>실험 방법</vt:lpstr>
      <vt:lpstr>실험 결과</vt:lpstr>
      <vt:lpstr>실험 결과</vt:lpstr>
      <vt:lpstr>결론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EunJu Jeong</dc:creator>
  <cp:lastModifiedBy>EunJu Jeong</cp:lastModifiedBy>
  <cp:revision>42</cp:revision>
  <dcterms:created xsi:type="dcterms:W3CDTF">2024-09-12T07:46:30Z</dcterms:created>
  <dcterms:modified xsi:type="dcterms:W3CDTF">2024-09-26T13:54:41Z</dcterms:modified>
  <cp:version/>
</cp:coreProperties>
</file>